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handoutMasterIdLst>
    <p:handoutMasterId r:id="rId43"/>
  </p:handoutMasterIdLst>
  <p:sldIdLst>
    <p:sldId id="256" r:id="rId2"/>
    <p:sldId id="257" r:id="rId3"/>
    <p:sldId id="258" r:id="rId4"/>
    <p:sldId id="271" r:id="rId5"/>
    <p:sldId id="260" r:id="rId6"/>
    <p:sldId id="272" r:id="rId7"/>
    <p:sldId id="273" r:id="rId8"/>
    <p:sldId id="282" r:id="rId9"/>
    <p:sldId id="261" r:id="rId10"/>
    <p:sldId id="274" r:id="rId11"/>
    <p:sldId id="275" r:id="rId12"/>
    <p:sldId id="276" r:id="rId13"/>
    <p:sldId id="277" r:id="rId14"/>
    <p:sldId id="278" r:id="rId15"/>
    <p:sldId id="262" r:id="rId16"/>
    <p:sldId id="279" r:id="rId17"/>
    <p:sldId id="280" r:id="rId18"/>
    <p:sldId id="281" r:id="rId19"/>
    <p:sldId id="263" r:id="rId20"/>
    <p:sldId id="283" r:id="rId21"/>
    <p:sldId id="284" r:id="rId22"/>
    <p:sldId id="264" r:id="rId23"/>
    <p:sldId id="285" r:id="rId24"/>
    <p:sldId id="265" r:id="rId25"/>
    <p:sldId id="286" r:id="rId26"/>
    <p:sldId id="287" r:id="rId27"/>
    <p:sldId id="266" r:id="rId28"/>
    <p:sldId id="289" r:id="rId29"/>
    <p:sldId id="288" r:id="rId30"/>
    <p:sldId id="290" r:id="rId31"/>
    <p:sldId id="292" r:id="rId32"/>
    <p:sldId id="291" r:id="rId33"/>
    <p:sldId id="268" r:id="rId34"/>
    <p:sldId id="293" r:id="rId35"/>
    <p:sldId id="294" r:id="rId36"/>
    <p:sldId id="295" r:id="rId37"/>
    <p:sldId id="296" r:id="rId38"/>
    <p:sldId id="297" r:id="rId39"/>
    <p:sldId id="270" r:id="rId40"/>
    <p:sldId id="298"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1705" autoAdjust="0"/>
  </p:normalViewPr>
  <p:slideViewPr>
    <p:cSldViewPr>
      <p:cViewPr>
        <p:scale>
          <a:sx n="80" d="100"/>
          <a:sy n="80" d="100"/>
        </p:scale>
        <p:origin x="-1086" y="354"/>
      </p:cViewPr>
      <p:guideLst>
        <p:guide orient="horz" pos="2160"/>
        <p:guide pos="2880"/>
      </p:guideLst>
    </p:cSldViewPr>
  </p:slideViewPr>
  <p:outlineViewPr>
    <p:cViewPr>
      <p:scale>
        <a:sx n="33" d="100"/>
        <a:sy n="33" d="100"/>
      </p:scale>
      <p:origin x="66" y="47016"/>
    </p:cViewPr>
  </p:outlineViewPr>
  <p:notesTextViewPr>
    <p:cViewPr>
      <p:scale>
        <a:sx n="1" d="1"/>
        <a:sy n="1" d="1"/>
      </p:scale>
      <p:origin x="0" y="0"/>
    </p:cViewPr>
  </p:notesTextViewPr>
  <p:sorterViewPr>
    <p:cViewPr>
      <p:scale>
        <a:sx n="100" d="100"/>
        <a:sy n="100" d="100"/>
      </p:scale>
      <p:origin x="0" y="0"/>
    </p:cViewPr>
  </p:sorterViewPr>
  <p:notesViewPr>
    <p:cSldViewPr>
      <p:cViewPr>
        <p:scale>
          <a:sx n="110" d="100"/>
          <a:sy n="110" d="100"/>
        </p:scale>
        <p:origin x="-161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B3E0BDA4-9335-481B-BCA7-24A0E9229DB4}" type="datetimeFigureOut">
              <a:rPr lang="en-US" smtClean="0"/>
              <a:t>7/16/2014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21CB2EF6-6FBF-41D2-87FF-B5B43E5063D4}" type="slidenum">
              <a:rPr lang="en-US" smtClean="0"/>
              <a:t>‹#›</a:t>
            </a:fld>
            <a:endParaRPr lang="en-US"/>
          </a:p>
        </p:txBody>
      </p:sp>
    </p:spTree>
    <p:extLst>
      <p:ext uri="{BB962C8B-B14F-4D97-AF65-F5344CB8AC3E}">
        <p14:creationId xmlns:p14="http://schemas.microsoft.com/office/powerpoint/2010/main" val="1762185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3064B0E8-332C-47E9-A027-84F342A9ABFF}" type="datetimeFigureOut">
              <a:rPr lang="en-US" smtClean="0"/>
              <a:t>7/16/2014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C7C98951-4150-4431-A406-BCB78B70F55E}" type="slidenum">
              <a:rPr lang="en-US" smtClean="0"/>
              <a:t>‹#›</a:t>
            </a:fld>
            <a:endParaRPr lang="en-US"/>
          </a:p>
        </p:txBody>
      </p:sp>
    </p:spTree>
    <p:extLst>
      <p:ext uri="{BB962C8B-B14F-4D97-AF65-F5344CB8AC3E}">
        <p14:creationId xmlns:p14="http://schemas.microsoft.com/office/powerpoint/2010/main" val="3012929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C98951-4150-4431-A406-BCB78B70F55E}" type="slidenum">
              <a:rPr lang="en-US" smtClean="0"/>
              <a:t>1</a:t>
            </a:fld>
            <a:endParaRPr lang="en-US"/>
          </a:p>
        </p:txBody>
      </p:sp>
    </p:spTree>
    <p:extLst>
      <p:ext uri="{BB962C8B-B14F-4D97-AF65-F5344CB8AC3E}">
        <p14:creationId xmlns:p14="http://schemas.microsoft.com/office/powerpoint/2010/main" val="1210978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i="1" dirty="0" smtClean="0"/>
              <a:t>(Beginning) </a:t>
            </a:r>
            <a:r>
              <a:rPr lang="en-US" dirty="0" smtClean="0"/>
              <a:t>Many don’t want to hear of the need to</a:t>
            </a:r>
            <a:r>
              <a:rPr lang="en-US" baseline="0" dirty="0" smtClean="0"/>
              <a:t> change; like Lucy said to Charlie Brown, “The trouble with you is you don’t want to hear what the trouble with you is.”</a:t>
            </a:r>
          </a:p>
          <a:p>
            <a:endParaRPr lang="en-US" baseline="0" dirty="0" smtClean="0"/>
          </a:p>
          <a:p>
            <a:r>
              <a:rPr lang="en-US" b="1" i="1" baseline="0" dirty="0" smtClean="0"/>
              <a:t>(Second Bullet)</a:t>
            </a:r>
          </a:p>
          <a:p>
            <a:pPr defTabSz="931637">
              <a:defRPr/>
            </a:pPr>
            <a:r>
              <a:rPr lang="en-US" b="1" dirty="0" smtClean="0"/>
              <a:t>Titus 2:11-14 </a:t>
            </a:r>
            <a:r>
              <a:rPr lang="en-US" dirty="0" smtClean="0"/>
              <a:t>“For the grace of God that </a:t>
            </a:r>
            <a:r>
              <a:rPr lang="en-US" dirty="0" err="1" smtClean="0"/>
              <a:t>bringeth</a:t>
            </a:r>
            <a:r>
              <a:rPr lang="en-US" dirty="0" smtClean="0"/>
              <a:t> salvation hath appeared unto all men, teaching us that, denying ungodliness and worldly lusts, we should live soberly, righteously, and godly, in this present world; looking for that blessed hope, and the glorious appearing of the great God and our </a:t>
            </a:r>
            <a:r>
              <a:rPr lang="en-US" dirty="0" err="1" smtClean="0"/>
              <a:t>Saviour</a:t>
            </a:r>
            <a:r>
              <a:rPr lang="en-US" dirty="0" smtClean="0"/>
              <a:t> Jesus Christ; who gave himself for us, that he might redeem us from all iniquity, and purify unto himself a peculiar people, zealous of good works.”</a:t>
            </a:r>
          </a:p>
          <a:p>
            <a:pPr defTabSz="931637">
              <a:defRPr/>
            </a:pPr>
            <a:endParaRPr lang="en-US" dirty="0" smtClean="0"/>
          </a:p>
          <a:p>
            <a:pPr defTabSz="931637">
              <a:defRPr/>
            </a:pPr>
            <a:r>
              <a:rPr lang="en-US" b="1" dirty="0" smtClean="0"/>
              <a:t>II Corinthians 5:21–6:1</a:t>
            </a:r>
            <a:r>
              <a:rPr lang="en-US" b="0" dirty="0" smtClean="0"/>
              <a:t> “For</a:t>
            </a:r>
            <a:r>
              <a:rPr lang="en-US" b="0" baseline="0" dirty="0" smtClean="0"/>
              <a:t> he hath made him to be sin for us, who knew no sin; that we might be made the righteousness of God in him.  We then, as workers together with him, beseech you also that ye receive not the grace of God in vain?”  How could they receive the grace of God in vain?  By going back to that old life from which grace had influenced them.</a:t>
            </a:r>
          </a:p>
          <a:p>
            <a:pPr defTabSz="931637">
              <a:defRPr/>
            </a:pPr>
            <a:endParaRPr lang="en-US" b="0" baseline="0" dirty="0" smtClean="0"/>
          </a:p>
          <a:p>
            <a:pPr defTabSz="931637">
              <a:defRPr/>
            </a:pPr>
            <a:r>
              <a:rPr lang="en-US" b="0" baseline="0" dirty="0" smtClean="0"/>
              <a:t>We often do things for others with the motivation of hoping it will cause a change.  Right?  So does our God!  Grace is sometimes pictured as the rescue of a person who is drifting on a river toward danger.  A rope is thrown and one in danger is drawn ashore.  Was the rope thrown simply to provide the rope?  Of course not!  It was thrown to change the course of the one in danger.  We should note that grace is always of a beneficial nature.  If I were to throw a drowning man a bologna sandwich, would it be grace?  Certainly not.  Grace provided what man needed, a new direction and a new hope.</a:t>
            </a:r>
            <a:endParaRPr lang="en-US" b="1" dirty="0" smtClean="0"/>
          </a:p>
          <a:p>
            <a:pPr defTabSz="931637">
              <a:defRPr/>
            </a:pPr>
            <a:endParaRPr lang="en-US" dirty="0" smtClean="0"/>
          </a:p>
          <a:p>
            <a:pPr defTabSz="931637">
              <a:defRPr/>
            </a:pPr>
            <a:endParaRPr lang="en-US" dirty="0" smtClean="0"/>
          </a:p>
        </p:txBody>
      </p:sp>
      <p:sp>
        <p:nvSpPr>
          <p:cNvPr id="4" name="Slide Number Placeholder 3"/>
          <p:cNvSpPr>
            <a:spLocks noGrp="1"/>
          </p:cNvSpPr>
          <p:nvPr>
            <p:ph type="sldNum" sz="quarter" idx="10"/>
          </p:nvPr>
        </p:nvSpPr>
        <p:spPr/>
        <p:txBody>
          <a:bodyPr/>
          <a:lstStyle/>
          <a:p>
            <a:fld id="{C7C98951-4150-4431-A406-BCB78B70F55E}" type="slidenum">
              <a:rPr lang="en-US" smtClean="0"/>
              <a:t>10</a:t>
            </a:fld>
            <a:endParaRPr lang="en-US"/>
          </a:p>
        </p:txBody>
      </p:sp>
    </p:spTree>
    <p:extLst>
      <p:ext uri="{BB962C8B-B14F-4D97-AF65-F5344CB8AC3E}">
        <p14:creationId xmlns:p14="http://schemas.microsoft.com/office/powerpoint/2010/main" val="360227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(First Bullet)</a:t>
            </a:r>
          </a:p>
          <a:p>
            <a:r>
              <a:rPr lang="en-US" b="1" dirty="0" smtClean="0"/>
              <a:t>Romans 6:18 </a:t>
            </a:r>
            <a:r>
              <a:rPr lang="en-US" b="0" dirty="0" smtClean="0"/>
              <a:t>“Being then</a:t>
            </a:r>
            <a:r>
              <a:rPr lang="en-US" b="0" baseline="0" dirty="0" smtClean="0"/>
              <a:t> made free from sin, ye became the servants of righteousness” (it is grace that allows us to be made free from sin)</a:t>
            </a:r>
          </a:p>
          <a:p>
            <a:endParaRPr lang="en-US" b="0" baseline="0" dirty="0" smtClean="0"/>
          </a:p>
          <a:p>
            <a:r>
              <a:rPr lang="en-US" b="1" i="1" baseline="0" dirty="0" smtClean="0"/>
              <a:t>(After second bullet)</a:t>
            </a:r>
            <a:r>
              <a:rPr lang="en-US" b="0" i="0" baseline="0" dirty="0" smtClean="0"/>
              <a:t> Many cultures have had the custom that, when one saved the life of another, the saved became the servant of the </a:t>
            </a:r>
            <a:r>
              <a:rPr lang="en-US" b="0" i="0" baseline="0" dirty="0" err="1" smtClean="0"/>
              <a:t>saviour</a:t>
            </a:r>
            <a:r>
              <a:rPr lang="en-US" b="0" i="0" baseline="0" dirty="0" smtClean="0"/>
              <a:t>.  However, our becoming servants of him who saved us is not culture motivated, but gratitude motivated.</a:t>
            </a:r>
            <a:endParaRPr lang="en-US" b="1" i="1" baseline="0" dirty="0" smtClean="0"/>
          </a:p>
          <a:p>
            <a:endParaRPr lang="en-US" b="1" baseline="0" dirty="0" smtClean="0"/>
          </a:p>
          <a:p>
            <a:endParaRPr lang="en-US" b="0" baseline="0" dirty="0" smtClean="0"/>
          </a:p>
        </p:txBody>
      </p:sp>
      <p:sp>
        <p:nvSpPr>
          <p:cNvPr id="4" name="Slide Number Placeholder 3"/>
          <p:cNvSpPr>
            <a:spLocks noGrp="1"/>
          </p:cNvSpPr>
          <p:nvPr>
            <p:ph type="sldNum" sz="quarter" idx="10"/>
          </p:nvPr>
        </p:nvSpPr>
        <p:spPr/>
        <p:txBody>
          <a:bodyPr/>
          <a:lstStyle/>
          <a:p>
            <a:fld id="{C7C98951-4150-4431-A406-BCB78B70F55E}" type="slidenum">
              <a:rPr lang="en-US" smtClean="0"/>
              <a:t>11</a:t>
            </a:fld>
            <a:endParaRPr lang="en-US"/>
          </a:p>
        </p:txBody>
      </p:sp>
    </p:spTree>
    <p:extLst>
      <p:ext uri="{BB962C8B-B14F-4D97-AF65-F5344CB8AC3E}">
        <p14:creationId xmlns:p14="http://schemas.microsoft.com/office/powerpoint/2010/main" val="360227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a:t>
            </a:r>
            <a:r>
              <a:rPr lang="en-US" b="1" i="1" baseline="0" dirty="0" smtClean="0"/>
              <a:t> </a:t>
            </a:r>
            <a:r>
              <a:rPr lang="en-US" b="1" i="1" dirty="0" smtClean="0"/>
              <a:t>Second</a:t>
            </a:r>
            <a:r>
              <a:rPr lang="en-US" b="1" i="1" baseline="0" dirty="0" smtClean="0"/>
              <a:t> Bullet and Before </a:t>
            </a:r>
            <a:r>
              <a:rPr lang="en-US" b="1" i="1" baseline="0" dirty="0" err="1" smtClean="0"/>
              <a:t>Subbullet</a:t>
            </a:r>
            <a:r>
              <a:rPr lang="en-US" b="1" i="1" baseline="0" dirty="0" smtClean="0"/>
              <a:t>) </a:t>
            </a:r>
            <a:r>
              <a:rPr lang="en-US" dirty="0" smtClean="0"/>
              <a:t>We do not know</a:t>
            </a:r>
            <a:r>
              <a:rPr lang="en-US" baseline="0" dirty="0" smtClean="0"/>
              <a:t> what Paul’s thorn in the flesh was.  We do know that he was better off with the strength to bear it than he would have been with it’s removal.  Paul acknowledged the wisdom in this verse and the verse following (verse 10).</a:t>
            </a:r>
          </a:p>
          <a:p>
            <a:endParaRPr lang="en-US" baseline="0" dirty="0" smtClean="0"/>
          </a:p>
          <a:p>
            <a:r>
              <a:rPr lang="en-US" b="1" baseline="0" dirty="0" smtClean="0"/>
              <a:t>2 Corinthians 12:9-10</a:t>
            </a:r>
            <a:r>
              <a:rPr lang="en-US" b="0" baseline="0" dirty="0" smtClean="0"/>
              <a:t> “And he said unto me, My grace is sufficient for thee: for my strength is made perfect in weakness.  Most gladly therefore will I rather glory in my infirmities, that the power of Christ may rest upon me.  Therefore I take pleasure in infirmities, in reproaches, in necessities, in persecutions, in distresses for Christ’s sake: for when I am weak, then am I strong.</a:t>
            </a:r>
          </a:p>
          <a:p>
            <a:endParaRPr lang="en-US" b="0" baseline="0" dirty="0" smtClean="0"/>
          </a:p>
          <a:p>
            <a:r>
              <a:rPr lang="en-US" b="1" i="1" baseline="0" dirty="0" smtClean="0"/>
              <a:t>(After Last Bullet) </a:t>
            </a:r>
            <a:r>
              <a:rPr lang="en-US" b="0" baseline="0" dirty="0" smtClean="0"/>
              <a:t>There is greater strength in humility than there is in pride, and it takes greater strength to remain humble than it does to become proud.  Paul could say with confidence in Philippians 4:12-13 “I know both how to be abased, and I know how to abound: every where and in all things I am instructed both to be full and hungry, both to abound and to suffer need.  I can do all things through Christ which </a:t>
            </a:r>
            <a:r>
              <a:rPr lang="en-US" b="0" baseline="0" dirty="0" err="1" smtClean="0"/>
              <a:t>strengtheneth</a:t>
            </a:r>
            <a:r>
              <a:rPr lang="en-US" b="0" baseline="0" dirty="0" smtClean="0"/>
              <a:t> me.”</a:t>
            </a:r>
          </a:p>
        </p:txBody>
      </p:sp>
      <p:sp>
        <p:nvSpPr>
          <p:cNvPr id="4" name="Slide Number Placeholder 3"/>
          <p:cNvSpPr>
            <a:spLocks noGrp="1"/>
          </p:cNvSpPr>
          <p:nvPr>
            <p:ph type="sldNum" sz="quarter" idx="10"/>
          </p:nvPr>
        </p:nvSpPr>
        <p:spPr/>
        <p:txBody>
          <a:bodyPr/>
          <a:lstStyle/>
          <a:p>
            <a:fld id="{C7C98951-4150-4431-A406-BCB78B70F55E}" type="slidenum">
              <a:rPr lang="en-US" smtClean="0"/>
              <a:t>12</a:t>
            </a:fld>
            <a:endParaRPr lang="en-US"/>
          </a:p>
        </p:txBody>
      </p:sp>
    </p:spTree>
    <p:extLst>
      <p:ext uri="{BB962C8B-B14F-4D97-AF65-F5344CB8AC3E}">
        <p14:creationId xmlns:p14="http://schemas.microsoft.com/office/powerpoint/2010/main" val="360227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 Second Bullet) </a:t>
            </a:r>
            <a:r>
              <a:rPr lang="en-US" dirty="0" smtClean="0"/>
              <a:t>Those who receive</a:t>
            </a:r>
            <a:r>
              <a:rPr lang="en-US" baseline="0" dirty="0" smtClean="0"/>
              <a:t> grace glorify God, and rightly so!</a:t>
            </a:r>
          </a:p>
          <a:p>
            <a:endParaRPr lang="en-US" baseline="0" dirty="0" smtClean="0"/>
          </a:p>
          <a:p>
            <a:r>
              <a:rPr lang="en-US" b="1" i="1" baseline="0" dirty="0" smtClean="0"/>
              <a:t>(After Last Bullet) </a:t>
            </a:r>
            <a:r>
              <a:rPr lang="en-US" baseline="0" dirty="0" smtClean="0"/>
              <a:t>Let us spare not effort to see that the purpose for God’s “sufficient grace” is fulfilled in and through us.</a:t>
            </a:r>
            <a:endParaRPr lang="en-US" dirty="0"/>
          </a:p>
        </p:txBody>
      </p:sp>
      <p:sp>
        <p:nvSpPr>
          <p:cNvPr id="4" name="Slide Number Placeholder 3"/>
          <p:cNvSpPr>
            <a:spLocks noGrp="1"/>
          </p:cNvSpPr>
          <p:nvPr>
            <p:ph type="sldNum" sz="quarter" idx="10"/>
          </p:nvPr>
        </p:nvSpPr>
        <p:spPr/>
        <p:txBody>
          <a:bodyPr/>
          <a:lstStyle/>
          <a:p>
            <a:fld id="{C7C98951-4150-4431-A406-BCB78B70F55E}" type="slidenum">
              <a:rPr lang="en-US" smtClean="0"/>
              <a:t>13</a:t>
            </a:fld>
            <a:endParaRPr lang="en-US"/>
          </a:p>
        </p:txBody>
      </p:sp>
    </p:spTree>
    <p:extLst>
      <p:ext uri="{BB962C8B-B14F-4D97-AF65-F5344CB8AC3E}">
        <p14:creationId xmlns:p14="http://schemas.microsoft.com/office/powerpoint/2010/main" val="360227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31637">
              <a:defRPr/>
            </a:pPr>
            <a:r>
              <a:rPr lang="en-US" b="1" i="1" dirty="0" smtClean="0"/>
              <a:t>(Before</a:t>
            </a:r>
            <a:r>
              <a:rPr lang="en-US" b="1" i="1" baseline="0" dirty="0" smtClean="0"/>
              <a:t> First Bullet) </a:t>
            </a:r>
            <a:r>
              <a:rPr lang="en-US" dirty="0" smtClean="0"/>
              <a:t>In considering the cost of grace it is necessary to give attention</a:t>
            </a:r>
            <a:r>
              <a:rPr lang="en-US" baseline="0" dirty="0" smtClean="0"/>
              <a:t> to both the divine side, and the human side.  That is, what it cost God to give it, and what it costs us to receive it.  Only then can we have a true concept of its cost, and thus its value.</a:t>
            </a:r>
            <a:endParaRPr lang="en-US" dirty="0" smtClean="0"/>
          </a:p>
          <a:p>
            <a:endParaRPr lang="en-US" dirty="0" smtClean="0"/>
          </a:p>
          <a:p>
            <a:r>
              <a:rPr lang="en-US" b="1" i="1" dirty="0" smtClean="0"/>
              <a:t>(After</a:t>
            </a:r>
            <a:r>
              <a:rPr lang="en-US" b="1" i="1" baseline="0" dirty="0" smtClean="0"/>
              <a:t> Last Bullet)</a:t>
            </a:r>
            <a:endParaRPr lang="en-US" b="1" i="1" dirty="0" smtClean="0"/>
          </a:p>
          <a:p>
            <a:r>
              <a:rPr lang="en-US" dirty="0" smtClean="0"/>
              <a:t>Paul reminded us of this when he wrote,</a:t>
            </a:r>
            <a:r>
              <a:rPr lang="en-US" baseline="0" dirty="0" smtClean="0"/>
              <a:t> “But God </a:t>
            </a:r>
            <a:r>
              <a:rPr lang="en-US" baseline="0" dirty="0" err="1" smtClean="0"/>
              <a:t>commendeth</a:t>
            </a:r>
            <a:r>
              <a:rPr lang="en-US" baseline="0" dirty="0" smtClean="0"/>
              <a:t> his love toward us, in that, while we were yet sinners, Christ died for us” (Romans 5:8).</a:t>
            </a:r>
          </a:p>
          <a:p>
            <a:endParaRPr lang="en-US" baseline="0" dirty="0" smtClean="0"/>
          </a:p>
          <a:p>
            <a:r>
              <a:rPr lang="en-US" b="1" u="sng" baseline="0" dirty="0" smtClean="0"/>
              <a:t>Illustration:</a:t>
            </a:r>
          </a:p>
          <a:p>
            <a:r>
              <a:rPr lang="en-US" baseline="0" dirty="0" smtClean="0"/>
              <a:t>A father lost his job and moved to a new area to seek work.  He found work with a railway company as a bridge watchman.  His job was to operate the equipment that would open the bridge for river barge traffic and close it for train traffic.  One day he took his son to work with him, and both were watching a barge going down the river when he heard a train whistle, and remembered that his schedule at this time called for a train to cross soon after the barge passed.  He rushed back to the cable house and started the winch to return the bridge to the train traffic position.  As the winch was turning he looked down and saw his son where he had fallen in the path of the huge wheel that was turning the bridge.  What can he do?  Save his son?  Many people will die!  Save the people?  His son will die!  He save the people.  As the train passed by, the passengers unaware of what had happened, he shouted, “I gave my son for you!  Don’t you care?”  Do we doubt that God feels the same hurt, multiplied and intensified, as he views the indifference of so many in this world?  “I gave my Son for you!  Don’t you care?”</a:t>
            </a:r>
            <a:endParaRPr lang="en-US" dirty="0"/>
          </a:p>
        </p:txBody>
      </p:sp>
      <p:sp>
        <p:nvSpPr>
          <p:cNvPr id="4" name="Slide Number Placeholder 3"/>
          <p:cNvSpPr>
            <a:spLocks noGrp="1"/>
          </p:cNvSpPr>
          <p:nvPr>
            <p:ph type="sldNum" sz="quarter" idx="10"/>
          </p:nvPr>
        </p:nvSpPr>
        <p:spPr/>
        <p:txBody>
          <a:bodyPr/>
          <a:lstStyle/>
          <a:p>
            <a:fld id="{C7C98951-4150-4431-A406-BCB78B70F55E}" type="slidenum">
              <a:rPr lang="en-US" smtClean="0"/>
              <a:t>14</a:t>
            </a:fld>
            <a:endParaRPr lang="en-US"/>
          </a:p>
        </p:txBody>
      </p:sp>
    </p:spTree>
    <p:extLst>
      <p:ext uri="{BB962C8B-B14F-4D97-AF65-F5344CB8AC3E}">
        <p14:creationId xmlns:p14="http://schemas.microsoft.com/office/powerpoint/2010/main" val="2677657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(Before</a:t>
            </a:r>
            <a:r>
              <a:rPr lang="en-US" b="1" i="1" baseline="0" dirty="0" smtClean="0"/>
              <a:t> First Bullet) </a:t>
            </a:r>
            <a:r>
              <a:rPr lang="en-US" dirty="0" smtClean="0"/>
              <a:t>As there was tremendous cost in grace for the Father when we consider</a:t>
            </a:r>
            <a:r>
              <a:rPr lang="en-US" baseline="0" dirty="0" smtClean="0"/>
              <a:t> the “Divine Side” of the cost</a:t>
            </a:r>
            <a:r>
              <a:rPr lang="en-US" dirty="0" smtClean="0"/>
              <a:t>,</a:t>
            </a:r>
            <a:r>
              <a:rPr lang="en-US" baseline="0" dirty="0" smtClean="0"/>
              <a:t> so there was also tremendous cost for the Son.</a:t>
            </a:r>
          </a:p>
          <a:p>
            <a:endParaRPr lang="en-US" baseline="0" dirty="0" smtClean="0"/>
          </a:p>
          <a:p>
            <a:r>
              <a:rPr lang="en-US" b="1" i="1" baseline="0" dirty="0" smtClean="0"/>
              <a:t>(After First Bullet)</a:t>
            </a:r>
            <a:r>
              <a:rPr lang="en-US" b="0" i="0" baseline="0" dirty="0" smtClean="0"/>
              <a:t> Jesus willingly left the place where we are all longing to go.</a:t>
            </a:r>
          </a:p>
        </p:txBody>
      </p:sp>
      <p:sp>
        <p:nvSpPr>
          <p:cNvPr id="4" name="Slide Number Placeholder 3"/>
          <p:cNvSpPr>
            <a:spLocks noGrp="1"/>
          </p:cNvSpPr>
          <p:nvPr>
            <p:ph type="sldNum" sz="quarter" idx="10"/>
          </p:nvPr>
        </p:nvSpPr>
        <p:spPr/>
        <p:txBody>
          <a:bodyPr/>
          <a:lstStyle/>
          <a:p>
            <a:fld id="{C7C98951-4150-4431-A406-BCB78B70F55E}" type="slidenum">
              <a:rPr lang="en-US" smtClean="0"/>
              <a:t>15</a:t>
            </a:fld>
            <a:endParaRPr lang="en-US"/>
          </a:p>
        </p:txBody>
      </p:sp>
    </p:spTree>
    <p:extLst>
      <p:ext uri="{BB962C8B-B14F-4D97-AF65-F5344CB8AC3E}">
        <p14:creationId xmlns:p14="http://schemas.microsoft.com/office/powerpoint/2010/main" val="2677657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 Second Bullet</a:t>
            </a:r>
            <a:r>
              <a:rPr lang="en-US" b="1" i="1" baseline="0" dirty="0" smtClean="0"/>
              <a:t> Read 1 Peter 1:18-19)</a:t>
            </a:r>
            <a:r>
              <a:rPr lang="en-US" b="0" i="1" baseline="0" dirty="0" smtClean="0"/>
              <a:t> </a:t>
            </a:r>
            <a:r>
              <a:rPr lang="en-US" b="0" baseline="0" dirty="0" smtClean="0"/>
              <a:t>Forasmuch as ye know that ye were not redeemed with corruptible things, as silver and gold, from your vain conversation received by tradition from your fathers; But with the precious blood of Christ, as of a lamb without blemish and without spot:</a:t>
            </a:r>
            <a:endParaRPr lang="en-US" b="1" dirty="0"/>
          </a:p>
        </p:txBody>
      </p:sp>
      <p:sp>
        <p:nvSpPr>
          <p:cNvPr id="4" name="Slide Number Placeholder 3"/>
          <p:cNvSpPr>
            <a:spLocks noGrp="1"/>
          </p:cNvSpPr>
          <p:nvPr>
            <p:ph type="sldNum" sz="quarter" idx="10"/>
          </p:nvPr>
        </p:nvSpPr>
        <p:spPr/>
        <p:txBody>
          <a:bodyPr/>
          <a:lstStyle/>
          <a:p>
            <a:fld id="{C7C98951-4150-4431-A406-BCB78B70F55E}" type="slidenum">
              <a:rPr lang="en-US" smtClean="0"/>
              <a:t>16</a:t>
            </a:fld>
            <a:endParaRPr lang="en-US"/>
          </a:p>
        </p:txBody>
      </p:sp>
    </p:spTree>
    <p:extLst>
      <p:ext uri="{BB962C8B-B14F-4D97-AF65-F5344CB8AC3E}">
        <p14:creationId xmlns:p14="http://schemas.microsoft.com/office/powerpoint/2010/main" val="2677657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(Before First</a:t>
            </a:r>
            <a:r>
              <a:rPr lang="en-US" b="1" i="1" baseline="0" dirty="0" smtClean="0"/>
              <a:t> Bullet) </a:t>
            </a:r>
            <a:r>
              <a:rPr lang="en-US" dirty="0" smtClean="0"/>
              <a:t>To the recipients of grace there is cost</a:t>
            </a:r>
            <a:r>
              <a:rPr lang="en-US" baseline="0" dirty="0" smtClean="0"/>
              <a:t> also.  Grace is not a “no strings attached gift.”  There is a purpose for it, and there is a price to pay to obtain it.  We don’t earn it, and we don’t “pay for it,” we merely “pay the price” of receiving it.</a:t>
            </a:r>
          </a:p>
          <a:p>
            <a:endParaRPr lang="en-US" baseline="0" dirty="0" smtClean="0"/>
          </a:p>
          <a:p>
            <a:r>
              <a:rPr lang="en-US" b="1" i="1" u="none" baseline="0" dirty="0" smtClean="0"/>
              <a:t>(After First Bullet) </a:t>
            </a:r>
            <a:r>
              <a:rPr lang="en-US" b="1" u="sng" baseline="0" dirty="0" smtClean="0"/>
              <a:t>Denial of Self</a:t>
            </a:r>
          </a:p>
          <a:p>
            <a:r>
              <a:rPr lang="en-US" dirty="0" smtClean="0"/>
              <a:t>Self-denial</a:t>
            </a:r>
            <a:r>
              <a:rPr lang="en-US" baseline="0" dirty="0" smtClean="0"/>
              <a:t> is not high on our list of enjoyable things to do.  When really considered, though, it is not a high price to pay, just a difficult one.  It seems we can say “no” to nearly anyone but ourselves.  We must say “no” to self if grace is to ours.</a:t>
            </a:r>
          </a:p>
          <a:p>
            <a:endParaRPr lang="en-US" baseline="0" dirty="0" smtClean="0"/>
          </a:p>
          <a:p>
            <a:r>
              <a:rPr lang="en-US" b="1" i="1" u="none" baseline="0" dirty="0" smtClean="0"/>
              <a:t>(After Second Bullet) </a:t>
            </a:r>
            <a:r>
              <a:rPr lang="en-US" b="1" u="sng" baseline="0" dirty="0" smtClean="0"/>
              <a:t>Crucifixion of Self</a:t>
            </a:r>
          </a:p>
          <a:p>
            <a:r>
              <a:rPr lang="en-US" b="0" u="none" baseline="0" dirty="0" smtClean="0"/>
              <a:t>Crucifixion of self is becoming a Christian and living a faithful Christian life.  See the entire chapter of Romans six for an explanation on how this is accomplished.</a:t>
            </a:r>
          </a:p>
          <a:p>
            <a:endParaRPr lang="en-US" b="0" u="none" baseline="0" dirty="0" smtClean="0"/>
          </a:p>
          <a:p>
            <a:r>
              <a:rPr lang="en-US" b="1" u="none" baseline="0" dirty="0" smtClean="0"/>
              <a:t>READ ROMANS 6:1-11</a:t>
            </a:r>
          </a:p>
        </p:txBody>
      </p:sp>
      <p:sp>
        <p:nvSpPr>
          <p:cNvPr id="4" name="Slide Number Placeholder 3"/>
          <p:cNvSpPr>
            <a:spLocks noGrp="1"/>
          </p:cNvSpPr>
          <p:nvPr>
            <p:ph type="sldNum" sz="quarter" idx="10"/>
          </p:nvPr>
        </p:nvSpPr>
        <p:spPr/>
        <p:txBody>
          <a:bodyPr/>
          <a:lstStyle/>
          <a:p>
            <a:fld id="{C7C98951-4150-4431-A406-BCB78B70F55E}" type="slidenum">
              <a:rPr lang="en-US" smtClean="0"/>
              <a:t>17</a:t>
            </a:fld>
            <a:endParaRPr lang="en-US"/>
          </a:p>
        </p:txBody>
      </p:sp>
    </p:spTree>
    <p:extLst>
      <p:ext uri="{BB962C8B-B14F-4D97-AF65-F5344CB8AC3E}">
        <p14:creationId xmlns:p14="http://schemas.microsoft.com/office/powerpoint/2010/main" val="2677657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none" baseline="0" dirty="0" smtClean="0"/>
              <a:t>(After First Bullet) </a:t>
            </a:r>
            <a:r>
              <a:rPr lang="en-US" b="1" u="sng" baseline="0" dirty="0" smtClean="0"/>
              <a:t>Sacrifice of Self</a:t>
            </a:r>
          </a:p>
          <a:p>
            <a:r>
              <a:rPr lang="en-US" b="0" u="none" dirty="0" smtClean="0"/>
              <a:t>The</a:t>
            </a:r>
            <a:r>
              <a:rPr lang="en-US" b="0" u="none" baseline="0" dirty="0" smtClean="0"/>
              <a:t> cost of grace also involves the sacrifice of self.</a:t>
            </a:r>
          </a:p>
          <a:p>
            <a:endParaRPr lang="en-US" b="0" u="none" baseline="0" dirty="0" smtClean="0"/>
          </a:p>
          <a:p>
            <a:r>
              <a:rPr lang="en-US" b="1" i="1" u="none" baseline="0" dirty="0" smtClean="0"/>
              <a:t>(After Last Bullet) </a:t>
            </a:r>
            <a:r>
              <a:rPr lang="en-US" b="1" u="sng" baseline="0" dirty="0" smtClean="0"/>
              <a:t>Discipline of Self</a:t>
            </a:r>
          </a:p>
          <a:p>
            <a:r>
              <a:rPr lang="en-US" b="0" u="none" dirty="0" smtClean="0"/>
              <a:t>Grace demands</a:t>
            </a:r>
            <a:r>
              <a:rPr lang="en-US" b="0" u="none" baseline="0" dirty="0" smtClean="0"/>
              <a:t> holiness!  Without it we shall not see the Lord (Hebrews 12:14).  We cannot be partakers of the divine nature until, unless, we have “escaped the corruption that is in the world” (2 Peter 1:4).</a:t>
            </a:r>
            <a:endParaRPr lang="en-US" b="0" u="none" dirty="0"/>
          </a:p>
        </p:txBody>
      </p:sp>
      <p:sp>
        <p:nvSpPr>
          <p:cNvPr id="4" name="Slide Number Placeholder 3"/>
          <p:cNvSpPr>
            <a:spLocks noGrp="1"/>
          </p:cNvSpPr>
          <p:nvPr>
            <p:ph type="sldNum" sz="quarter" idx="10"/>
          </p:nvPr>
        </p:nvSpPr>
        <p:spPr/>
        <p:txBody>
          <a:bodyPr/>
          <a:lstStyle/>
          <a:p>
            <a:fld id="{C7C98951-4150-4431-A406-BCB78B70F55E}" type="slidenum">
              <a:rPr lang="en-US" smtClean="0"/>
              <a:t>18</a:t>
            </a:fld>
            <a:endParaRPr lang="en-US"/>
          </a:p>
        </p:txBody>
      </p:sp>
    </p:spTree>
    <p:extLst>
      <p:ext uri="{BB962C8B-B14F-4D97-AF65-F5344CB8AC3E}">
        <p14:creationId xmlns:p14="http://schemas.microsoft.com/office/powerpoint/2010/main" val="2677657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(Before</a:t>
            </a:r>
            <a:r>
              <a:rPr lang="en-US" b="1" i="1" baseline="0" dirty="0" smtClean="0"/>
              <a:t> First Bullet</a:t>
            </a:r>
            <a:r>
              <a:rPr lang="en-US" b="1" i="1" dirty="0" smtClean="0"/>
              <a:t>) </a:t>
            </a:r>
            <a:r>
              <a:rPr lang="en-US" dirty="0" smtClean="0"/>
              <a:t>Grace is one of those rare</a:t>
            </a:r>
            <a:r>
              <a:rPr lang="en-US" baseline="0" dirty="0" smtClean="0"/>
              <a:t> things which has a whole that is greater than the sum of its parts.  Since grace cannot function in a vacuum, there are certain elements that must exist before grace can become a reality in one’s life.  These “demands of grace” are indispensable, and their necessity reveals the value of the gift.</a:t>
            </a:r>
          </a:p>
          <a:p>
            <a:endParaRPr lang="en-US" baseline="0" dirty="0" smtClean="0"/>
          </a:p>
          <a:p>
            <a:r>
              <a:rPr lang="en-US" b="1" i="1" baseline="0" dirty="0" smtClean="0"/>
              <a:t>(After First Bullet &amp; First Sub bullet)</a:t>
            </a:r>
            <a:r>
              <a:rPr lang="en-US" b="0" i="0" baseline="0" dirty="0" smtClean="0"/>
              <a:t> Sinful activity is referred to as godless, or ungodly, activity.  Why?  Because those who commit such deeds are doing so without God’s approval, authority, or aid.</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19</a:t>
            </a:fld>
            <a:endParaRPr lang="en-US"/>
          </a:p>
        </p:txBody>
      </p:sp>
    </p:spTree>
    <p:extLst>
      <p:ext uri="{BB962C8B-B14F-4D97-AF65-F5344CB8AC3E}">
        <p14:creationId xmlns:p14="http://schemas.microsoft.com/office/powerpoint/2010/main" val="35224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 First Bullet)</a:t>
            </a:r>
            <a:r>
              <a:rPr lang="en-US" b="1" i="1" baseline="0" dirty="0" smtClean="0"/>
              <a:t> </a:t>
            </a:r>
            <a:r>
              <a:rPr lang="en-US" dirty="0" smtClean="0"/>
              <a:t>Grace is much easier to sing about, talk</a:t>
            </a:r>
            <a:r>
              <a:rPr lang="en-US" baseline="0" dirty="0" smtClean="0"/>
              <a:t> about, even pray about, than it is to understand, yet, as our understanding of it grows, so do our songs, prayers and conversations about it.  It is a subject of such rich quality that one cannot study it without being enriched by it, and it is a subject of such value and importance, that one cannot ignore it without great loss.</a:t>
            </a:r>
            <a:endParaRPr lang="en-US" dirty="0"/>
          </a:p>
        </p:txBody>
      </p:sp>
      <p:sp>
        <p:nvSpPr>
          <p:cNvPr id="4" name="Slide Number Placeholder 3"/>
          <p:cNvSpPr>
            <a:spLocks noGrp="1"/>
          </p:cNvSpPr>
          <p:nvPr>
            <p:ph type="sldNum" sz="quarter" idx="10"/>
          </p:nvPr>
        </p:nvSpPr>
        <p:spPr/>
        <p:txBody>
          <a:bodyPr/>
          <a:lstStyle/>
          <a:p>
            <a:fld id="{C7C98951-4150-4431-A406-BCB78B70F55E}" type="slidenum">
              <a:rPr lang="en-US" smtClean="0"/>
              <a:t>2</a:t>
            </a:fld>
            <a:endParaRPr lang="en-US"/>
          </a:p>
        </p:txBody>
      </p:sp>
    </p:spTree>
    <p:extLst>
      <p:ext uri="{BB962C8B-B14F-4D97-AF65-F5344CB8AC3E}">
        <p14:creationId xmlns:p14="http://schemas.microsoft.com/office/powerpoint/2010/main" val="8883249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a:t>
            </a:r>
            <a:r>
              <a:rPr lang="en-US" b="1" i="1" baseline="0" dirty="0" smtClean="0"/>
              <a:t> First Bullet) </a:t>
            </a:r>
            <a:r>
              <a:rPr lang="en-US" b="0" i="0" baseline="0" dirty="0" smtClean="0"/>
              <a:t>Grace cannot function where the need cannot be seen.  Can the need be seen?  Certainly!  God sees it.  Then, so far, grace can function.</a:t>
            </a:r>
            <a:endParaRPr lang="en-US" b="1" i="1" dirty="0" smtClean="0"/>
          </a:p>
          <a:p>
            <a:endParaRPr lang="en-US" b="1" i="1" dirty="0" smtClean="0"/>
          </a:p>
          <a:p>
            <a:r>
              <a:rPr lang="en-US" b="1" i="1" dirty="0" smtClean="0"/>
              <a:t>(After Second</a:t>
            </a:r>
            <a:r>
              <a:rPr lang="en-US" b="1" i="1" baseline="0" dirty="0" smtClean="0"/>
              <a:t> Bullet) </a:t>
            </a:r>
            <a:r>
              <a:rPr lang="en-US" b="0" i="0" baseline="0" dirty="0" smtClean="0"/>
              <a:t>Nothing is more pitiful than to see a person pleading for help for someone who cannot give it.  Doctors, nurses, firemen, etc. face this kind of situation quite often.  The greater the need, the more helpless the unable feel.  However, we have an able benefactor!  We have one in our God.  So far, grace can function.</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20</a:t>
            </a:fld>
            <a:endParaRPr lang="en-US"/>
          </a:p>
        </p:txBody>
      </p:sp>
    </p:spTree>
    <p:extLst>
      <p:ext uri="{BB962C8B-B14F-4D97-AF65-F5344CB8AC3E}">
        <p14:creationId xmlns:p14="http://schemas.microsoft.com/office/powerpoint/2010/main" val="352240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a:t>
            </a:r>
            <a:r>
              <a:rPr lang="en-US" b="1" i="1" baseline="0" dirty="0" smtClean="0"/>
              <a:t> Last Bullet)</a:t>
            </a:r>
            <a:r>
              <a:rPr lang="en-US" b="0" i="0" baseline="0" dirty="0" smtClean="0"/>
              <a:t> We do not know how many to whom the grace of God was extended on that day (it was the same number that heard Peter’s sermon), but we do know to how many it was given; 3,000 gladly received his word and were baptized.</a:t>
            </a:r>
          </a:p>
          <a:p>
            <a:endParaRPr lang="en-US" b="0" i="0" baseline="0" dirty="0" smtClean="0"/>
          </a:p>
          <a:p>
            <a:r>
              <a:rPr lang="en-US" b="0" i="0" baseline="0" dirty="0" smtClean="0"/>
              <a:t>The demands of grace: the need, someone to see the need, and able benefactor, a gift, and a receiver, all fit together to permit God’s grace to function.  We can only serve him with gratitude for his sufficient grace.</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21</a:t>
            </a:fld>
            <a:endParaRPr lang="en-US"/>
          </a:p>
        </p:txBody>
      </p:sp>
    </p:spTree>
    <p:extLst>
      <p:ext uri="{BB962C8B-B14F-4D97-AF65-F5344CB8AC3E}">
        <p14:creationId xmlns:p14="http://schemas.microsoft.com/office/powerpoint/2010/main" val="352240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(Before</a:t>
            </a:r>
            <a:r>
              <a:rPr lang="en-US" b="1" i="1" baseline="0" dirty="0" smtClean="0"/>
              <a:t> First Bullet) </a:t>
            </a:r>
            <a:r>
              <a:rPr lang="en-US" b="0" i="0" baseline="0" dirty="0" smtClean="0"/>
              <a:t>Grace appropriated produces change.  There are changes that should be, must be, seen in the lives of those who are recipients of God’s grace.  In fact, if grace is there, changes will be there, and will be apparent.</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22</a:t>
            </a:fld>
            <a:endParaRPr lang="en-US"/>
          </a:p>
        </p:txBody>
      </p:sp>
    </p:spTree>
    <p:extLst>
      <p:ext uri="{BB962C8B-B14F-4D97-AF65-F5344CB8AC3E}">
        <p14:creationId xmlns:p14="http://schemas.microsoft.com/office/powerpoint/2010/main" val="1357450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23</a:t>
            </a:fld>
            <a:endParaRPr lang="en-US"/>
          </a:p>
        </p:txBody>
      </p:sp>
    </p:spTree>
    <p:extLst>
      <p:ext uri="{BB962C8B-B14F-4D97-AF65-F5344CB8AC3E}">
        <p14:creationId xmlns:p14="http://schemas.microsoft.com/office/powerpoint/2010/main" val="13574500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Synonym</a:t>
            </a:r>
            <a:r>
              <a:rPr lang="en-US" baseline="0" dirty="0" smtClean="0"/>
              <a:t> – a word that has the same meaning as another word in the same language</a:t>
            </a:r>
          </a:p>
          <a:p>
            <a:endParaRPr lang="en-US" baseline="0" dirty="0" smtClean="0"/>
          </a:p>
          <a:p>
            <a:r>
              <a:rPr lang="en-US" b="1" i="1" baseline="0" dirty="0" smtClean="0"/>
              <a:t>(After the First Bullet)</a:t>
            </a:r>
            <a:r>
              <a:rPr lang="en-US" b="0" i="0" baseline="0" dirty="0" smtClean="0"/>
              <a:t> Grace and gospel are not synonyms; however, the do have such interdependency that they are often used interchangeably.  If grace did not exist, the gospel would be empty words; if the gospel did not exist, grace would be a secret and man would be without hope.</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24</a:t>
            </a:fld>
            <a:endParaRPr lang="en-US"/>
          </a:p>
        </p:txBody>
      </p:sp>
    </p:spTree>
    <p:extLst>
      <p:ext uri="{BB962C8B-B14F-4D97-AF65-F5344CB8AC3E}">
        <p14:creationId xmlns:p14="http://schemas.microsoft.com/office/powerpoint/2010/main" val="1912786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Passive – used to describe</a:t>
            </a:r>
            <a:r>
              <a:rPr lang="en-US" baseline="0" dirty="0" smtClean="0"/>
              <a:t> someone who allows things to happen or who accepts what other people do or decide without trying to change anything.</a:t>
            </a:r>
            <a:endParaRPr lang="en-US" dirty="0"/>
          </a:p>
        </p:txBody>
      </p:sp>
      <p:sp>
        <p:nvSpPr>
          <p:cNvPr id="4" name="Slide Number Placeholder 3"/>
          <p:cNvSpPr>
            <a:spLocks noGrp="1"/>
          </p:cNvSpPr>
          <p:nvPr>
            <p:ph type="sldNum" sz="quarter" idx="10"/>
          </p:nvPr>
        </p:nvSpPr>
        <p:spPr/>
        <p:txBody>
          <a:bodyPr/>
          <a:lstStyle/>
          <a:p>
            <a:fld id="{C7C98951-4150-4431-A406-BCB78B70F55E}" type="slidenum">
              <a:rPr lang="en-US" smtClean="0"/>
              <a:t>25</a:t>
            </a:fld>
            <a:endParaRPr lang="en-US"/>
          </a:p>
        </p:txBody>
      </p:sp>
    </p:spTree>
    <p:extLst>
      <p:ext uri="{BB962C8B-B14F-4D97-AF65-F5344CB8AC3E}">
        <p14:creationId xmlns:p14="http://schemas.microsoft.com/office/powerpoint/2010/main" val="1912786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C98951-4150-4431-A406-BCB78B70F55E}" type="slidenum">
              <a:rPr lang="en-US" smtClean="0"/>
              <a:t>26</a:t>
            </a:fld>
            <a:endParaRPr lang="en-US"/>
          </a:p>
        </p:txBody>
      </p:sp>
    </p:spTree>
    <p:extLst>
      <p:ext uri="{BB962C8B-B14F-4D97-AF65-F5344CB8AC3E}">
        <p14:creationId xmlns:p14="http://schemas.microsoft.com/office/powerpoint/2010/main" val="1912786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a:t>
            </a:r>
            <a:r>
              <a:rPr lang="en-US" b="1" i="1" baseline="0" dirty="0" smtClean="0"/>
              <a:t> Fourth Bullet) </a:t>
            </a:r>
            <a:r>
              <a:rPr lang="en-US" b="0" i="0" baseline="0" dirty="0" smtClean="0"/>
              <a:t>Those who hold such a view are wrong on both counts.</a:t>
            </a:r>
          </a:p>
          <a:p>
            <a:endParaRPr lang="en-US" b="0" i="0" baseline="0" dirty="0" smtClean="0"/>
          </a:p>
          <a:p>
            <a:r>
              <a:rPr lang="en-US" b="1" i="1" baseline="0" dirty="0" smtClean="0"/>
              <a:t>(After Last Bullet) </a:t>
            </a:r>
            <a:r>
              <a:rPr lang="en-US" b="0" i="0" baseline="0" dirty="0" smtClean="0"/>
              <a:t>Grace was shown during the time of the old testament law.  What, then, is the meaning of John 1:17?  It is saying that, with Moses, emphasis as on law; with Christ, emphasis is on grace.</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27</a:t>
            </a:fld>
            <a:endParaRPr lang="en-US"/>
          </a:p>
        </p:txBody>
      </p:sp>
    </p:spTree>
    <p:extLst>
      <p:ext uri="{BB962C8B-B14F-4D97-AF65-F5344CB8AC3E}">
        <p14:creationId xmlns:p14="http://schemas.microsoft.com/office/powerpoint/2010/main" val="32625559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 Third</a:t>
            </a:r>
            <a:r>
              <a:rPr lang="en-US" b="1" i="1" baseline="0" dirty="0" smtClean="0"/>
              <a:t> Bullet)</a:t>
            </a:r>
            <a:r>
              <a:rPr lang="en-US" b="0" i="0" baseline="0" dirty="0" smtClean="0"/>
              <a:t> Noah was on the ark by grace through faith.  Had grace not been available for Noah (surely you wouldn’t believe he “earned” the right to be saved) where would you and I be?  We wouldn’t be.  We are all descendants of Noah!</a:t>
            </a:r>
          </a:p>
          <a:p>
            <a:endParaRPr lang="en-US" b="0" i="0" baseline="0" dirty="0" smtClean="0"/>
          </a:p>
          <a:p>
            <a:r>
              <a:rPr lang="en-US" b="1" i="1" baseline="0" dirty="0" smtClean="0"/>
              <a:t>(After Last Bullet)</a:t>
            </a:r>
            <a:r>
              <a:rPr lang="en-US" b="0" i="0" baseline="0" dirty="0" smtClean="0"/>
              <a:t> Numerous other Old Testament examples could be discussed such as Seth, Enoch, Abraham, Isaac, Jacob, Joseph, etc…</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28</a:t>
            </a:fld>
            <a:endParaRPr lang="en-US"/>
          </a:p>
        </p:txBody>
      </p:sp>
    </p:spTree>
    <p:extLst>
      <p:ext uri="{BB962C8B-B14F-4D97-AF65-F5344CB8AC3E}">
        <p14:creationId xmlns:p14="http://schemas.microsoft.com/office/powerpoint/2010/main" val="3262555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29</a:t>
            </a:fld>
            <a:endParaRPr lang="en-US"/>
          </a:p>
        </p:txBody>
      </p:sp>
    </p:spTree>
    <p:extLst>
      <p:ext uri="{BB962C8B-B14F-4D97-AF65-F5344CB8AC3E}">
        <p14:creationId xmlns:p14="http://schemas.microsoft.com/office/powerpoint/2010/main" val="3262555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i="1" dirty="0" smtClean="0"/>
              <a:t>(Beginning)</a:t>
            </a:r>
            <a:r>
              <a:rPr lang="en-US" b="1" i="1" baseline="0" dirty="0" smtClean="0"/>
              <a:t> </a:t>
            </a:r>
            <a:r>
              <a:rPr lang="en-US" dirty="0" smtClean="0"/>
              <a:t>Grace</a:t>
            </a:r>
            <a:r>
              <a:rPr lang="en-US" baseline="0" dirty="0" smtClean="0"/>
              <a:t> would not be so difficult to define if the subject had not received so much abuse over the years.  However, because of the abuse it is no longer possible to define it “in so many words” or “according to current usage.”  Before grace can be clearly defined  we must clear up some points to let the meaning of this great word be truly seen and appreciated.</a:t>
            </a:r>
          </a:p>
          <a:p>
            <a:endParaRPr lang="en-US" baseline="0" dirty="0" smtClean="0"/>
          </a:p>
          <a:p>
            <a:r>
              <a:rPr lang="en-US" b="1" i="1" baseline="0" dirty="0" smtClean="0"/>
              <a:t>(First Bullet)</a:t>
            </a:r>
          </a:p>
          <a:p>
            <a:r>
              <a:rPr lang="en-US" b="1" baseline="0" dirty="0" smtClean="0"/>
              <a:t>Abused of Grace:</a:t>
            </a:r>
          </a:p>
          <a:p>
            <a:r>
              <a:rPr lang="en-US" b="1" i="1" baseline="0" dirty="0" smtClean="0"/>
              <a:t>Acts 15</a:t>
            </a:r>
            <a:r>
              <a:rPr lang="en-US" b="0" i="0" baseline="0" dirty="0" smtClean="0"/>
              <a:t> </a:t>
            </a:r>
            <a:r>
              <a:rPr lang="en-US" b="1" i="1" baseline="0" dirty="0" smtClean="0"/>
              <a:t> (v. 1,6-11) </a:t>
            </a:r>
            <a:r>
              <a:rPr lang="en-US" b="0" i="0" baseline="0" dirty="0" smtClean="0"/>
              <a:t>- The “circumcised to be saved” question was resolved by inspiration</a:t>
            </a:r>
            <a:endParaRPr lang="en-US" b="1" i="1" baseline="0" dirty="0" smtClean="0"/>
          </a:p>
          <a:p>
            <a:r>
              <a:rPr lang="en-US" b="1" i="1" baseline="0" dirty="0" smtClean="0"/>
              <a:t>Jeremiah 23:31</a:t>
            </a:r>
            <a:r>
              <a:rPr lang="en-US" b="0" i="0" baseline="0" dirty="0" smtClean="0"/>
              <a:t> - “Behold, I am against the prophets, </a:t>
            </a:r>
            <a:r>
              <a:rPr lang="en-US" b="0" i="0" baseline="0" dirty="0" err="1" smtClean="0"/>
              <a:t>saith</a:t>
            </a:r>
            <a:r>
              <a:rPr lang="en-US" b="0" i="0" baseline="0" dirty="0" smtClean="0"/>
              <a:t> the Lord, that use their tongues, and say, He </a:t>
            </a:r>
            <a:r>
              <a:rPr lang="en-US" b="0" i="0" baseline="0" dirty="0" err="1" smtClean="0"/>
              <a:t>saith</a:t>
            </a:r>
            <a:r>
              <a:rPr lang="en-US" b="0" i="0" baseline="0" dirty="0" smtClean="0"/>
              <a:t>.</a:t>
            </a:r>
            <a:endParaRPr lang="en-US" b="1" i="1" baseline="0" dirty="0" smtClean="0"/>
          </a:p>
          <a:p>
            <a:r>
              <a:rPr lang="en-US" b="1" i="1" baseline="0" dirty="0" smtClean="0"/>
              <a:t>Proverbs 30:5-6</a:t>
            </a:r>
            <a:r>
              <a:rPr lang="en-US" b="0" i="0" baseline="0" dirty="0" smtClean="0"/>
              <a:t> – “…Add thou not unto his words,…”</a:t>
            </a:r>
            <a:endParaRPr lang="en-US" b="1" i="1" baseline="0" dirty="0" smtClean="0"/>
          </a:p>
          <a:p>
            <a:r>
              <a:rPr lang="en-US" b="1" i="1" baseline="0" dirty="0" err="1" smtClean="0"/>
              <a:t>Galations</a:t>
            </a:r>
            <a:r>
              <a:rPr lang="en-US" b="1" i="1" baseline="0" dirty="0" smtClean="0"/>
              <a:t> 1:8-9</a:t>
            </a:r>
            <a:r>
              <a:rPr lang="en-US" b="0" i="0" baseline="0" dirty="0" smtClean="0"/>
              <a:t> – But though we, or an angel from heaven, preach any other gospel unto you than that which we have preached unto you, let him be accursed.  As we said before, so I now say again, if any man preach any other gospel unto you than that ye have received, let him be accursed.</a:t>
            </a:r>
            <a:endParaRPr lang="en-US" b="1" i="1" baseline="0" dirty="0" smtClean="0"/>
          </a:p>
          <a:p>
            <a:r>
              <a:rPr lang="en-US" b="1" i="1" baseline="0" dirty="0" smtClean="0"/>
              <a:t>Revelation 22:18-19</a:t>
            </a:r>
            <a:r>
              <a:rPr lang="en-US" b="0" i="0" baseline="0" dirty="0" smtClean="0"/>
              <a:t> – For I testify unto every man that </a:t>
            </a:r>
            <a:r>
              <a:rPr lang="en-US" b="0" i="0" baseline="0" dirty="0" err="1" smtClean="0"/>
              <a:t>heareth</a:t>
            </a:r>
            <a:r>
              <a:rPr lang="en-US" b="0" i="0" baseline="0" dirty="0" smtClean="0"/>
              <a:t> the words of the prophecy of this book, If any man shall add unto these things, God shall add unto him the plagues that are written in this book:  And if any man shall take away from the words of the book of this prophecy, God shall take away his part out of the book of life, and out of the holy city, and from the things which are written in this book.</a:t>
            </a:r>
            <a:endParaRPr lang="en-US" b="1" i="1" baseline="0" dirty="0" smtClean="0"/>
          </a:p>
          <a:p>
            <a:r>
              <a:rPr lang="en-US" b="1" i="1" baseline="0" dirty="0" smtClean="0"/>
              <a:t>Romans 6:1</a:t>
            </a:r>
            <a:r>
              <a:rPr lang="en-US" b="0" i="0" baseline="0" dirty="0" smtClean="0"/>
              <a:t> – What shall we say then?  Shall we continue in sin, that grace may abound?</a:t>
            </a:r>
            <a:endParaRPr lang="en-US" b="1" i="1" baseline="0" dirty="0" smtClean="0"/>
          </a:p>
          <a:p>
            <a:endParaRPr lang="en-US" b="0" i="0" dirty="0"/>
          </a:p>
        </p:txBody>
      </p:sp>
      <p:sp>
        <p:nvSpPr>
          <p:cNvPr id="4" name="Slide Number Placeholder 3"/>
          <p:cNvSpPr>
            <a:spLocks noGrp="1"/>
          </p:cNvSpPr>
          <p:nvPr>
            <p:ph type="sldNum" sz="quarter" idx="10"/>
          </p:nvPr>
        </p:nvSpPr>
        <p:spPr/>
        <p:txBody>
          <a:bodyPr/>
          <a:lstStyle/>
          <a:p>
            <a:fld id="{C7C98951-4150-4431-A406-BCB78B70F55E}" type="slidenum">
              <a:rPr lang="en-US" smtClean="0"/>
              <a:t>3</a:t>
            </a:fld>
            <a:endParaRPr lang="en-US"/>
          </a:p>
        </p:txBody>
      </p:sp>
    </p:spTree>
    <p:extLst>
      <p:ext uri="{BB962C8B-B14F-4D97-AF65-F5344CB8AC3E}">
        <p14:creationId xmlns:p14="http://schemas.microsoft.com/office/powerpoint/2010/main" val="35104792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 First Bullet) </a:t>
            </a:r>
            <a:r>
              <a:rPr lang="en-US" b="0" i="0" dirty="0" smtClean="0"/>
              <a:t>If one person, any person, could achieve forgiveness without grace, then the whole scheme</a:t>
            </a:r>
            <a:r>
              <a:rPr lang="en-US" b="0" i="0" baseline="0" dirty="0" smtClean="0"/>
              <a:t> of redemption is negated! </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30</a:t>
            </a:fld>
            <a:endParaRPr lang="en-US"/>
          </a:p>
        </p:txBody>
      </p:sp>
    </p:spTree>
    <p:extLst>
      <p:ext uri="{BB962C8B-B14F-4D97-AF65-F5344CB8AC3E}">
        <p14:creationId xmlns:p14="http://schemas.microsoft.com/office/powerpoint/2010/main" val="32625559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(Before Third</a:t>
            </a:r>
            <a:r>
              <a:rPr lang="en-US" b="1" i="1" baseline="0" dirty="0" smtClean="0"/>
              <a:t> Bullet) </a:t>
            </a:r>
            <a:r>
              <a:rPr lang="en-US" b="0" i="0" baseline="0" dirty="0" smtClean="0"/>
              <a:t>People abused the sacrificial system, thinking that was all that God desired, and all that he required.  No so.</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31</a:t>
            </a:fld>
            <a:endParaRPr lang="en-US"/>
          </a:p>
        </p:txBody>
      </p:sp>
    </p:spTree>
    <p:extLst>
      <p:ext uri="{BB962C8B-B14F-4D97-AF65-F5344CB8AC3E}">
        <p14:creationId xmlns:p14="http://schemas.microsoft.com/office/powerpoint/2010/main" val="32625559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(Before</a:t>
            </a:r>
            <a:r>
              <a:rPr lang="en-US" b="1" i="1" baseline="0" dirty="0" smtClean="0"/>
              <a:t> First Bullet)</a:t>
            </a:r>
            <a:r>
              <a:rPr lang="en-US" b="0" i="0" baseline="0" dirty="0" smtClean="0"/>
              <a:t>  The benefits of the cross were not only present and future, but past, present, and future.</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32</a:t>
            </a:fld>
            <a:endParaRPr lang="en-US"/>
          </a:p>
        </p:txBody>
      </p:sp>
    </p:spTree>
    <p:extLst>
      <p:ext uri="{BB962C8B-B14F-4D97-AF65-F5344CB8AC3E}">
        <p14:creationId xmlns:p14="http://schemas.microsoft.com/office/powerpoint/2010/main" val="32625559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C98951-4150-4431-A406-BCB78B70F55E}" type="slidenum">
              <a:rPr lang="en-US" smtClean="0"/>
              <a:t>33</a:t>
            </a:fld>
            <a:endParaRPr lang="en-US"/>
          </a:p>
        </p:txBody>
      </p:sp>
    </p:spTree>
    <p:extLst>
      <p:ext uri="{BB962C8B-B14F-4D97-AF65-F5344CB8AC3E}">
        <p14:creationId xmlns:p14="http://schemas.microsoft.com/office/powerpoint/2010/main" val="17851528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a:t>
            </a:r>
            <a:r>
              <a:rPr lang="en-US" b="1" i="1" baseline="0" dirty="0" smtClean="0"/>
              <a:t> Second Bullet)</a:t>
            </a:r>
            <a:r>
              <a:rPr lang="en-US" b="0" i="0" baseline="0" dirty="0" smtClean="0"/>
              <a:t> Ephesians 3:9-11 And to make all men see what is the fellowship of the mystery, which from the beginning of the world hath been hid in God, who created all things by Jesus Christ: To the intent that now unto the principalities and powers in heavenly places might be known by the church the manifold wisdom of God, According to the eternal purpose which he purposed in Christ Jesus our Lord:</a:t>
            </a:r>
          </a:p>
          <a:p>
            <a:endParaRPr lang="en-US" b="0" i="0" baseline="0" dirty="0" smtClean="0"/>
          </a:p>
          <a:p>
            <a:r>
              <a:rPr lang="en-US" b="1" i="1" dirty="0" smtClean="0"/>
              <a:t>(After</a:t>
            </a:r>
            <a:r>
              <a:rPr lang="en-US" b="1" i="1" baseline="0" dirty="0" smtClean="0"/>
              <a:t> Third Bullet)</a:t>
            </a:r>
            <a:r>
              <a:rPr lang="en-US" b="0" i="0" baseline="0" dirty="0" smtClean="0"/>
              <a:t> Ephesians 3:6 That the Gentiles should be </a:t>
            </a:r>
            <a:r>
              <a:rPr lang="en-US" b="0" i="0" baseline="0" dirty="0" err="1" smtClean="0"/>
              <a:t>fellowheirs</a:t>
            </a:r>
            <a:r>
              <a:rPr lang="en-US" b="0" i="0" baseline="0" dirty="0" smtClean="0"/>
              <a:t>, and of the same body, and partakers of his promise in Christ by the gospel:</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34</a:t>
            </a:fld>
            <a:endParaRPr lang="en-US"/>
          </a:p>
        </p:txBody>
      </p:sp>
    </p:spTree>
    <p:extLst>
      <p:ext uri="{BB962C8B-B14F-4D97-AF65-F5344CB8AC3E}">
        <p14:creationId xmlns:p14="http://schemas.microsoft.com/office/powerpoint/2010/main" val="17851528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0" i="0" dirty="0" smtClean="0"/>
              <a:t>Isaiah 2:2-4 And</a:t>
            </a:r>
            <a:r>
              <a:rPr lang="en-US" b="0" i="0" baseline="0" dirty="0" smtClean="0"/>
              <a:t> it shall come to pass in the last days, that the mountains of the Lord’s house shall be established in the top of the mountains, and shall be exalted above the hills and all nations shall flow unto it.  And many people shall go and say, Come ye, and let us go up to the mountain of the Lord, to the house of the God of Jacob; and he will teach us of his ways, and we will walk in his paths: for out of Zion shall go forth the law, and the word of the Lord from Jerusalem.  And he shall judge among the nations, and shall rebuke many people: and they shall beat their swords into plowshares, and their spears into </a:t>
            </a:r>
            <a:r>
              <a:rPr lang="en-US" b="0" i="0" baseline="0" dirty="0" err="1" smtClean="0"/>
              <a:t>pruninghooks</a:t>
            </a:r>
            <a:r>
              <a:rPr lang="en-US" b="0" i="0" baseline="0" dirty="0" smtClean="0"/>
              <a:t>: nation shall not lift up sword against nation, neither shall they learn war any more.</a:t>
            </a:r>
          </a:p>
          <a:p>
            <a:endParaRPr lang="en-US" b="0" i="0" baseline="0" dirty="0" smtClean="0"/>
          </a:p>
          <a:p>
            <a:r>
              <a:rPr lang="en-US" b="0" i="0" baseline="0" dirty="0" smtClean="0"/>
              <a:t>Micah 4:1-2 But in the last days it shall come to pass, that the mountain of the house of the Lord shall be established in the top of the mountains, and it shall be exalted above the hills; and people shall flow unto it.  And many nations shall come, and say, Come, let us go up to the mountain of the Lord, and to the house of God of Jacob; and he will teach us of his ways, and we will walk in his paths; for the law shall go forth of Zion, and the word of the Lord from Jerusalem.</a:t>
            </a:r>
          </a:p>
          <a:p>
            <a:endParaRPr lang="en-US" b="0" i="0" baseline="0" dirty="0" smtClean="0"/>
          </a:p>
          <a:p>
            <a:r>
              <a:rPr lang="en-US" b="0" i="0" baseline="0" dirty="0" smtClean="0"/>
              <a:t>Daniel 2:44 And in the days of these kings shall the God of heaven set up a kingdom, which shall never be destroyed: and the kingdom shall not be left to other people, but it shall break in pieces and consume all these kingdoms, and it shall stand for ever.</a:t>
            </a:r>
          </a:p>
          <a:p>
            <a:endParaRPr lang="en-US" b="0" i="0" baseline="0" dirty="0" smtClean="0"/>
          </a:p>
          <a:p>
            <a:r>
              <a:rPr lang="en-US" b="0" i="0" baseline="0" dirty="0" smtClean="0"/>
              <a:t>2 Samuel 7:12-16 And when thy days be fulfilled, and thou shalt sleep with thy fathers, I will set up they seed after thee, which shall proceed out of thy bowels, and I will establish his kingdom.  He shall build an house for my name, and I will </a:t>
            </a:r>
            <a:r>
              <a:rPr lang="en-US" b="0" i="0" baseline="0" dirty="0" err="1" smtClean="0"/>
              <a:t>stablish</a:t>
            </a:r>
            <a:r>
              <a:rPr lang="en-US" b="0" i="0" baseline="0" dirty="0" smtClean="0"/>
              <a:t> the throne of his kingdom for ever.  I will be his father, and he shall be my son.  If he commit iniquity, I will chasten him with the rod of men, and with stripes of the children of men: But my mercy shall not depart away from him, as I took it from Saul, whom I put away before thee.  And thine house and thy kingdom shall be established for ever before thee: thy throne shall be established fore ever.</a:t>
            </a:r>
          </a:p>
          <a:p>
            <a:endParaRPr lang="en-US" b="0" i="0" baseline="0" dirty="0" smtClean="0"/>
          </a:p>
          <a:p>
            <a:r>
              <a:rPr lang="en-US" b="0" i="0" baseline="0" dirty="0" smtClean="0"/>
              <a:t>Psalms 2:6-8 Yet have I set my king upon my holy hill of Zion.  I will declare the decree: the Lord hath said unto me, Thou art my Son; this day have I begotten thee.  Ask of me, and I shall give thee the heathen for thine inheritance, and the uttermost parts of the earth for thy possessions.</a:t>
            </a:r>
            <a:endParaRPr lang="en-US" b="0" i="0" dirty="0"/>
          </a:p>
        </p:txBody>
      </p:sp>
      <p:sp>
        <p:nvSpPr>
          <p:cNvPr id="4" name="Slide Number Placeholder 3"/>
          <p:cNvSpPr>
            <a:spLocks noGrp="1"/>
          </p:cNvSpPr>
          <p:nvPr>
            <p:ph type="sldNum" sz="quarter" idx="10"/>
          </p:nvPr>
        </p:nvSpPr>
        <p:spPr/>
        <p:txBody>
          <a:bodyPr/>
          <a:lstStyle/>
          <a:p>
            <a:fld id="{C7C98951-4150-4431-A406-BCB78B70F55E}" type="slidenum">
              <a:rPr lang="en-US" smtClean="0"/>
              <a:t>35</a:t>
            </a:fld>
            <a:endParaRPr lang="en-US"/>
          </a:p>
        </p:txBody>
      </p:sp>
    </p:spTree>
    <p:extLst>
      <p:ext uri="{BB962C8B-B14F-4D97-AF65-F5344CB8AC3E}">
        <p14:creationId xmlns:p14="http://schemas.microsoft.com/office/powerpoint/2010/main" val="17851528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36</a:t>
            </a:fld>
            <a:endParaRPr lang="en-US"/>
          </a:p>
        </p:txBody>
      </p:sp>
    </p:spTree>
    <p:extLst>
      <p:ext uri="{BB962C8B-B14F-4D97-AF65-F5344CB8AC3E}">
        <p14:creationId xmlns:p14="http://schemas.microsoft.com/office/powerpoint/2010/main" val="17851528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37</a:t>
            </a:fld>
            <a:endParaRPr lang="en-US"/>
          </a:p>
        </p:txBody>
      </p:sp>
    </p:spTree>
    <p:extLst>
      <p:ext uri="{BB962C8B-B14F-4D97-AF65-F5344CB8AC3E}">
        <p14:creationId xmlns:p14="http://schemas.microsoft.com/office/powerpoint/2010/main" val="17851528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b="1" i="1" dirty="0" smtClean="0"/>
              <a:t>(After Second Bullet) </a:t>
            </a:r>
            <a:r>
              <a:rPr lang="en-US" dirty="0" smtClean="0"/>
              <a:t>The making “known by the church the manifold wisdom of God” is not an act of </a:t>
            </a:r>
            <a:r>
              <a:rPr lang="en-US" b="1" dirty="0" smtClean="0"/>
              <a:t>doing</a:t>
            </a:r>
            <a:r>
              <a:rPr lang="en-US" dirty="0" smtClean="0"/>
              <a:t> but of </a:t>
            </a:r>
            <a:r>
              <a:rPr lang="en-US" b="1" dirty="0" smtClean="0"/>
              <a:t>being.</a:t>
            </a:r>
            <a:endParaRPr lang="en-US" b="0" dirty="0" smtClean="0"/>
          </a:p>
          <a:p>
            <a:pPr defTabSz="914266">
              <a:defRPr/>
            </a:pPr>
            <a:endParaRPr lang="en-US" b="0" dirty="0" smtClean="0"/>
          </a:p>
          <a:p>
            <a:pPr defTabSz="914266">
              <a:defRPr/>
            </a:pPr>
            <a:r>
              <a:rPr lang="en-US" b="1" i="1" dirty="0" smtClean="0"/>
              <a:t>(After</a:t>
            </a:r>
            <a:r>
              <a:rPr lang="en-US" b="1" i="1" baseline="0" dirty="0" smtClean="0"/>
              <a:t> Third Bullet)</a:t>
            </a:r>
            <a:r>
              <a:rPr lang="en-US" b="0" i="0" baseline="0" dirty="0" smtClean="0"/>
              <a:t> What did Barnabas see when he came to Antioch?  He saw the grace of God.  What did his eyes rest upon (literally see)?  He saw the church!  The existence of the church was an evidence that grace had worked here!  If there were no grace, there could be </a:t>
            </a:r>
            <a:r>
              <a:rPr lang="en-US" b="0" i="0" baseline="0" smtClean="0"/>
              <a:t>no church.</a:t>
            </a:r>
            <a:endParaRPr lang="en-US" b="1" i="1" smtClean="0"/>
          </a:p>
          <a:p>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38</a:t>
            </a:fld>
            <a:endParaRPr lang="en-US"/>
          </a:p>
        </p:txBody>
      </p:sp>
    </p:spTree>
    <p:extLst>
      <p:ext uri="{BB962C8B-B14F-4D97-AF65-F5344CB8AC3E}">
        <p14:creationId xmlns:p14="http://schemas.microsoft.com/office/powerpoint/2010/main" val="1785152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indent="-457133"/>
            <a:r>
              <a:rPr lang="en-US" b="1" dirty="0" smtClean="0"/>
              <a:t>Total Depravity</a:t>
            </a:r>
            <a:r>
              <a:rPr lang="en-US" b="1" baseline="0" dirty="0" smtClean="0"/>
              <a:t> - </a:t>
            </a:r>
            <a:r>
              <a:rPr lang="en-US" dirty="0" smtClean="0"/>
              <a:t>As a result of Adam’s fall, the entire human race is affected; all humanity is dead in trespasses and sins. Man is unable to save himself (Genesis 6:5; Jeremiah 17:9; Romans 3:10-18).</a:t>
            </a:r>
          </a:p>
          <a:p>
            <a:pPr indent="-457133"/>
            <a:endParaRPr lang="en-US" dirty="0" smtClean="0"/>
          </a:p>
          <a:p>
            <a:r>
              <a:rPr lang="en-US" b="1" dirty="0" smtClean="0"/>
              <a:t>Unconditional Election</a:t>
            </a:r>
            <a:r>
              <a:rPr lang="en-US" b="1" baseline="0" dirty="0" smtClean="0"/>
              <a:t> - </a:t>
            </a:r>
            <a:r>
              <a:rPr lang="en-US" dirty="0" smtClean="0"/>
              <a:t>Because man is dead in sin, he is unable to initiate a response to God; therefore, in eternity past God elected certain people to salvation. Election and predestination are unconditional; they are not based on man’s response (Romans 8:29-30;9:11; Ephesians 1:4-6, 11-12) because man is unable to respond, nor does he want to. Thus God's choice of the sinner, not the sinner's choice of Christ, is the ultimate cause of salvation.</a:t>
            </a:r>
          </a:p>
          <a:p>
            <a:pPr indent="-457133"/>
            <a:endParaRPr lang="en-US" dirty="0" smtClean="0"/>
          </a:p>
          <a:p>
            <a:r>
              <a:rPr lang="en-US" b="1" dirty="0" smtClean="0"/>
              <a:t>Limited Atonement Based on Calvinism - </a:t>
            </a:r>
            <a:r>
              <a:rPr lang="en-US" dirty="0" smtClean="0"/>
              <a:t>Because God determined that certain ones should be saved as a result of God’s unconditional election, He determined that Christ should die for the elect alone. All whom God has elected and for whom Christ died will be saved (Matthew 1:21; John 10:11; 17:9; Acts 20:28; Romans 8:32; Ephesians 5:25).</a:t>
            </a:r>
          </a:p>
          <a:p>
            <a:endParaRPr lang="en-US" b="0" dirty="0" smtClean="0"/>
          </a:p>
          <a:p>
            <a:r>
              <a:rPr lang="en-US" b="1" dirty="0" smtClean="0"/>
              <a:t>Irresistible Grace</a:t>
            </a:r>
            <a:r>
              <a:rPr lang="en-US" b="1" baseline="0" dirty="0" smtClean="0"/>
              <a:t> - </a:t>
            </a:r>
            <a:r>
              <a:rPr lang="en-US" b="1" baseline="0" dirty="0" err="1" smtClean="0"/>
              <a:t>N</a:t>
            </a:r>
            <a:r>
              <a:rPr lang="en-US" dirty="0" err="1" smtClean="0"/>
              <a:t>Those</a:t>
            </a:r>
            <a:r>
              <a:rPr lang="en-US" dirty="0" smtClean="0"/>
              <a:t> whom God elected He draws to Himself through irresistible grace. God makes man willing to come to Him. When God calls, man responds (John 6:37, 44; 10:16).</a:t>
            </a:r>
          </a:p>
          <a:p>
            <a:endParaRPr lang="en-US" dirty="0" smtClean="0"/>
          </a:p>
          <a:p>
            <a:r>
              <a:rPr lang="en-US" b="1" dirty="0" smtClean="0"/>
              <a:t>Perseverance of the Saints</a:t>
            </a:r>
            <a:r>
              <a:rPr lang="en-US" b="1" baseline="0" dirty="0" smtClean="0"/>
              <a:t> - </a:t>
            </a:r>
            <a:r>
              <a:rPr lang="en-US" dirty="0" smtClean="0"/>
              <a:t>The precise ones God has elected and drawn to Himself through the Holy Spirit will persevere in faith. None whom God has elected will be lost; they are eternally secure (John 10:27-29; Romans 8:29-30; Ephesians 1:3-14).</a:t>
            </a:r>
          </a:p>
          <a:p>
            <a:endParaRPr lang="en-US" dirty="0"/>
          </a:p>
          <a:p>
            <a:r>
              <a:rPr lang="en-US" b="1" i="1" dirty="0" smtClean="0"/>
              <a:t>(After Second Bullet)</a:t>
            </a:r>
            <a:r>
              <a:rPr lang="en-US" dirty="0" smtClean="0"/>
              <a:t> The expression “join the church” is not found in the Bible.  The expression found in God’s word is “the Lord added” (Acts 2:41, 2:47, 5:14, 11:24).  When one does what God says to be saved, God does the adding.  THAT’S GRACE!</a:t>
            </a:r>
            <a:endParaRPr lang="en-US" b="1" i="1" dirty="0" smtClean="0"/>
          </a:p>
        </p:txBody>
      </p:sp>
      <p:sp>
        <p:nvSpPr>
          <p:cNvPr id="4" name="Slide Number Placeholder 3"/>
          <p:cNvSpPr>
            <a:spLocks noGrp="1"/>
          </p:cNvSpPr>
          <p:nvPr>
            <p:ph type="sldNum" sz="quarter" idx="10"/>
          </p:nvPr>
        </p:nvSpPr>
        <p:spPr/>
        <p:txBody>
          <a:bodyPr/>
          <a:lstStyle/>
          <a:p>
            <a:fld id="{C7C98951-4150-4431-A406-BCB78B70F55E}" type="slidenum">
              <a:rPr lang="en-US" smtClean="0"/>
              <a:t>39</a:t>
            </a:fld>
            <a:endParaRPr lang="en-US"/>
          </a:p>
        </p:txBody>
      </p:sp>
    </p:spTree>
    <p:extLst>
      <p:ext uri="{BB962C8B-B14F-4D97-AF65-F5344CB8AC3E}">
        <p14:creationId xmlns:p14="http://schemas.microsoft.com/office/powerpoint/2010/main" val="50477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(First</a:t>
            </a:r>
            <a:r>
              <a:rPr lang="en-US" b="1" i="1" baseline="0" dirty="0" smtClean="0"/>
              <a:t> Bullet)</a:t>
            </a:r>
            <a:endParaRPr lang="en-US" b="1" i="1" dirty="0" smtClean="0"/>
          </a:p>
          <a:p>
            <a:r>
              <a:rPr lang="en-US" b="1" i="1" dirty="0" smtClean="0"/>
              <a:t>Grace is not law</a:t>
            </a:r>
            <a:r>
              <a:rPr lang="en-US" b="0" i="0" baseline="0" dirty="0" smtClean="0"/>
              <a:t> – It is not a set of rules, which, when kept, will merit the doer the reward.</a:t>
            </a:r>
            <a:endParaRPr lang="en-US" b="1" i="1" dirty="0" smtClean="0"/>
          </a:p>
          <a:p>
            <a:r>
              <a:rPr lang="en-US" b="1" i="1" dirty="0" smtClean="0"/>
              <a:t>Grace is not license</a:t>
            </a:r>
            <a:r>
              <a:rPr lang="en-US" b="0" i="0" baseline="0" dirty="0" smtClean="0"/>
              <a:t> – Some have reasoned that since God has an unlimited supply of grace which he wishes to bestow upon men, the we should increase sin to increase the need for grace, thereby increasing the amount of grace which God can bestow.   Again, thank about Romans 6:1-2.</a:t>
            </a:r>
            <a:endParaRPr lang="en-US" b="1" i="1" dirty="0" smtClean="0"/>
          </a:p>
          <a:p>
            <a:r>
              <a:rPr lang="en-US" b="1" i="1" dirty="0" smtClean="0"/>
              <a:t>Grace is not salvation</a:t>
            </a:r>
            <a:r>
              <a:rPr lang="en-US" b="0" i="0" baseline="0" dirty="0" smtClean="0"/>
              <a:t> – Ephesians 2:5 declares, “By grace ye are saved.”  My salvation and God’s grace are two different things.  I have salvation because of God’s grace.</a:t>
            </a:r>
            <a:endParaRPr lang="en-US" b="1" i="1" dirty="0" smtClean="0"/>
          </a:p>
          <a:p>
            <a:r>
              <a:rPr lang="en-US" b="1" i="1" dirty="0" smtClean="0"/>
              <a:t>Grace is not mercy</a:t>
            </a:r>
            <a:r>
              <a:rPr lang="en-US" b="0" i="0" baseline="0" dirty="0" smtClean="0"/>
              <a:t> – Grace means bestowing an unearned benefit.  Mercy means withholding just judgment or punishment.  Grace is beneficial because mercy is available.  “Let us therefore come boldly unto the throne of grace, that we may obtain mercy, and find grace to help in time of need” (Hebrews 4:16).</a:t>
            </a:r>
            <a:endParaRPr lang="en-US" b="1" i="1" dirty="0" smtClean="0"/>
          </a:p>
          <a:p>
            <a:r>
              <a:rPr lang="en-US" b="1" i="1" dirty="0" smtClean="0"/>
              <a:t>Grace is not unconditionally received</a:t>
            </a:r>
            <a:r>
              <a:rPr lang="en-US" b="0" i="0" baseline="0" dirty="0" smtClean="0"/>
              <a:t> – The false doctrines of Universalism and Calvinism cover up the truth, hiding from the seekers of grace the fact that God has placed conditions upon receiving grace.  “For the grace of God that </a:t>
            </a:r>
            <a:r>
              <a:rPr lang="en-US" b="0" i="0" baseline="0" dirty="0" err="1" smtClean="0"/>
              <a:t>bringeth</a:t>
            </a:r>
            <a:r>
              <a:rPr lang="en-US" b="0" i="0" baseline="0" dirty="0" smtClean="0"/>
              <a:t> salvation hath appeared to all men, teaching us that, denying ungodliness and worldly lust, we should live soberly, righteously, and godly, in this present world” (Titus 2:11-12).</a:t>
            </a:r>
            <a:endParaRPr lang="en-US" b="1" i="1" dirty="0" smtClean="0"/>
          </a:p>
          <a:p>
            <a:r>
              <a:rPr lang="en-US" b="1" i="1" dirty="0" smtClean="0"/>
              <a:t>Grace is not unconditionally retained</a:t>
            </a:r>
            <a:r>
              <a:rPr lang="en-US" b="0" i="0" baseline="0" dirty="0" smtClean="0"/>
              <a:t> – “Christ is become of no effect unto you, whosoever of you are justified by the law; ye are fallen from grace” (Galatians 5:4). </a:t>
            </a:r>
            <a:endParaRPr lang="en-US" b="1" i="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7C98951-4150-4431-A406-BCB78B70F55E}" type="slidenum">
              <a:rPr lang="en-US" smtClean="0"/>
              <a:t>4</a:t>
            </a:fld>
            <a:endParaRPr lang="en-US"/>
          </a:p>
        </p:txBody>
      </p:sp>
    </p:spTree>
    <p:extLst>
      <p:ext uri="{BB962C8B-B14F-4D97-AF65-F5344CB8AC3E}">
        <p14:creationId xmlns:p14="http://schemas.microsoft.com/office/powerpoint/2010/main" val="35104792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C98951-4150-4431-A406-BCB78B70F55E}" type="slidenum">
              <a:rPr lang="en-US" smtClean="0"/>
              <a:t>40</a:t>
            </a:fld>
            <a:endParaRPr lang="en-US"/>
          </a:p>
        </p:txBody>
      </p:sp>
    </p:spTree>
    <p:extLst>
      <p:ext uri="{BB962C8B-B14F-4D97-AF65-F5344CB8AC3E}">
        <p14:creationId xmlns:p14="http://schemas.microsoft.com/office/powerpoint/2010/main" val="2488808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(Second bullet)</a:t>
            </a:r>
          </a:p>
          <a:p>
            <a:r>
              <a:rPr lang="en-US" b="1" dirty="0" smtClean="0"/>
              <a:t>Titus</a:t>
            </a:r>
            <a:r>
              <a:rPr lang="en-US" b="1" baseline="0" dirty="0" smtClean="0"/>
              <a:t> 2:11 </a:t>
            </a:r>
            <a:r>
              <a:rPr lang="en-US" baseline="0" dirty="0" smtClean="0"/>
              <a:t>“For the </a:t>
            </a:r>
            <a:r>
              <a:rPr lang="en-US" b="1" i="1" baseline="0" dirty="0" smtClean="0"/>
              <a:t>grace of God</a:t>
            </a:r>
            <a:r>
              <a:rPr lang="en-US" baseline="0" dirty="0" smtClean="0"/>
              <a:t> that </a:t>
            </a:r>
            <a:r>
              <a:rPr lang="en-US" baseline="0" dirty="0" err="1" smtClean="0"/>
              <a:t>bringeth</a:t>
            </a:r>
            <a:r>
              <a:rPr lang="en-US" baseline="0" dirty="0" smtClean="0"/>
              <a:t> salvation hath appeared to all men”</a:t>
            </a:r>
          </a:p>
          <a:p>
            <a:r>
              <a:rPr lang="en-US" b="1" dirty="0" smtClean="0"/>
              <a:t>Hebrews 2:9</a:t>
            </a:r>
            <a:r>
              <a:rPr lang="en-US" b="1" baseline="0" dirty="0" smtClean="0"/>
              <a:t> </a:t>
            </a:r>
            <a:r>
              <a:rPr lang="en-US" b="0" baseline="0" dirty="0" smtClean="0"/>
              <a:t>“But we see Jesus, who was made a little lower than the angels for the suffering of death, crowned with glory and honor; that he by the </a:t>
            </a:r>
            <a:r>
              <a:rPr lang="en-US" b="1" i="1" baseline="0" dirty="0" smtClean="0"/>
              <a:t>grace of God </a:t>
            </a:r>
            <a:r>
              <a:rPr lang="en-US" b="0" baseline="0" dirty="0" smtClean="0"/>
              <a:t>should taste death for every man.”</a:t>
            </a:r>
            <a:endParaRPr lang="en-US" b="1" dirty="0"/>
          </a:p>
        </p:txBody>
      </p:sp>
      <p:sp>
        <p:nvSpPr>
          <p:cNvPr id="4" name="Slide Number Placeholder 3"/>
          <p:cNvSpPr>
            <a:spLocks noGrp="1"/>
          </p:cNvSpPr>
          <p:nvPr>
            <p:ph type="sldNum" sz="quarter" idx="10"/>
          </p:nvPr>
        </p:nvSpPr>
        <p:spPr/>
        <p:txBody>
          <a:bodyPr/>
          <a:lstStyle/>
          <a:p>
            <a:fld id="{C7C98951-4150-4431-A406-BCB78B70F55E}" type="slidenum">
              <a:rPr lang="en-US" smtClean="0"/>
              <a:t>5</a:t>
            </a:fld>
            <a:endParaRPr lang="en-US"/>
          </a:p>
        </p:txBody>
      </p:sp>
    </p:spTree>
    <p:extLst>
      <p:ext uri="{BB962C8B-B14F-4D97-AF65-F5344CB8AC3E}">
        <p14:creationId xmlns:p14="http://schemas.microsoft.com/office/powerpoint/2010/main" val="2353840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(Second Bullet)</a:t>
            </a:r>
            <a:r>
              <a:rPr lang="en-US" b="1" i="1" baseline="0" dirty="0" smtClean="0"/>
              <a:t> </a:t>
            </a:r>
            <a:r>
              <a:rPr lang="en-US" b="0" dirty="0" smtClean="0"/>
              <a:t>The</a:t>
            </a:r>
            <a:r>
              <a:rPr lang="en-US" b="0" baseline="0" dirty="0" smtClean="0"/>
              <a:t> same thought that Paul expressed in Romans 1:7 was expressed in the other twelve epistles written by Paul.</a:t>
            </a:r>
          </a:p>
          <a:p>
            <a:endParaRPr lang="en-US" b="0" baseline="0" dirty="0" smtClean="0"/>
          </a:p>
          <a:p>
            <a:r>
              <a:rPr lang="en-US" b="1" i="1" baseline="0" dirty="0" smtClean="0"/>
              <a:t>(Third Bullet) </a:t>
            </a:r>
            <a:r>
              <a:rPr lang="en-US" b="0" baseline="0" dirty="0" smtClean="0"/>
              <a:t>John is not saying John 1:17 that there was no grace during Moses’ time, any more than it is saying that no law came from Christ.  The emphasis of Moses was law.  The emphasis of Christ is grace and truth.</a:t>
            </a:r>
          </a:p>
          <a:p>
            <a:endParaRPr lang="en-US" b="0" baseline="0" dirty="0" smtClean="0"/>
          </a:p>
          <a:p>
            <a:r>
              <a:rPr lang="en-US" b="1" i="1" baseline="0" dirty="0" smtClean="0"/>
              <a:t>(Fourth Bullet)  </a:t>
            </a:r>
            <a:r>
              <a:rPr lang="en-US" b="0" baseline="0" dirty="0" smtClean="0"/>
              <a:t>You simply cannot wish anything better for another person.  The apostle John expressed the same thing in the very last verse of the Bible, a beautiful closing thought.  “The grace of our Lord Jesus Christ be with you all.  Amen.” (Revelation 22:21)  </a:t>
            </a:r>
            <a:endParaRPr lang="en-US" b="0" dirty="0"/>
          </a:p>
        </p:txBody>
      </p:sp>
      <p:sp>
        <p:nvSpPr>
          <p:cNvPr id="4" name="Slide Number Placeholder 3"/>
          <p:cNvSpPr>
            <a:spLocks noGrp="1"/>
          </p:cNvSpPr>
          <p:nvPr>
            <p:ph type="sldNum" sz="quarter" idx="10"/>
          </p:nvPr>
        </p:nvSpPr>
        <p:spPr/>
        <p:txBody>
          <a:bodyPr/>
          <a:lstStyle/>
          <a:p>
            <a:fld id="{C7C98951-4150-4431-A406-BCB78B70F55E}" type="slidenum">
              <a:rPr lang="en-US" smtClean="0"/>
              <a:t>6</a:t>
            </a:fld>
            <a:endParaRPr lang="en-US"/>
          </a:p>
        </p:txBody>
      </p:sp>
    </p:spTree>
    <p:extLst>
      <p:ext uri="{BB962C8B-B14F-4D97-AF65-F5344CB8AC3E}">
        <p14:creationId xmlns:p14="http://schemas.microsoft.com/office/powerpoint/2010/main" val="235384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C7C98951-4150-4431-A406-BCB78B70F55E}" type="slidenum">
              <a:rPr lang="en-US" smtClean="0"/>
              <a:t>7</a:t>
            </a:fld>
            <a:endParaRPr lang="en-US"/>
          </a:p>
        </p:txBody>
      </p:sp>
    </p:spTree>
    <p:extLst>
      <p:ext uri="{BB962C8B-B14F-4D97-AF65-F5344CB8AC3E}">
        <p14:creationId xmlns:p14="http://schemas.microsoft.com/office/powerpoint/2010/main" val="2353840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(After</a:t>
            </a:r>
            <a:r>
              <a:rPr lang="en-US" b="1" i="1" baseline="0" dirty="0" smtClean="0"/>
              <a:t> Last Bullet)</a:t>
            </a:r>
            <a:r>
              <a:rPr lang="en-US" b="0" i="0" baseline="0" dirty="0" smtClean="0"/>
              <a:t> Let us be thankful for those who influenced us, for the Bible, for the Lord Jesus Christ, and to God the Father, whose grace makes hope possible.</a:t>
            </a:r>
            <a:endParaRPr lang="en-US" b="1" i="1" dirty="0"/>
          </a:p>
        </p:txBody>
      </p:sp>
      <p:sp>
        <p:nvSpPr>
          <p:cNvPr id="4" name="Slide Number Placeholder 3"/>
          <p:cNvSpPr>
            <a:spLocks noGrp="1"/>
          </p:cNvSpPr>
          <p:nvPr>
            <p:ph type="sldNum" sz="quarter" idx="10"/>
          </p:nvPr>
        </p:nvSpPr>
        <p:spPr/>
        <p:txBody>
          <a:bodyPr/>
          <a:lstStyle/>
          <a:p>
            <a:fld id="{C7C98951-4150-4431-A406-BCB78B70F55E}" type="slidenum">
              <a:rPr lang="en-US" smtClean="0"/>
              <a:t>8</a:t>
            </a:fld>
            <a:endParaRPr lang="en-US"/>
          </a:p>
        </p:txBody>
      </p:sp>
    </p:spTree>
    <p:extLst>
      <p:ext uri="{BB962C8B-B14F-4D97-AF65-F5344CB8AC3E}">
        <p14:creationId xmlns:p14="http://schemas.microsoft.com/office/powerpoint/2010/main" val="2353840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(Beginning) </a:t>
            </a:r>
            <a:r>
              <a:rPr lang="en-US" dirty="0" smtClean="0"/>
              <a:t>Cynics proclaim</a:t>
            </a:r>
            <a:r>
              <a:rPr lang="en-US" baseline="0" dirty="0" smtClean="0"/>
              <a:t>, “There’s no such thing as a free lunch.”  They realize there is a purpose for a gift, and are skeptical of that purpose.  I am neither skeptical, nor fearful, of the purpose of God’s grace, but I do emphasize that it does have a purpose.  It is not a “no strings attached” gift, and for us to learn that, to learn what the purpose for grace is, can cause us to appreciate the gift of grace even more.</a:t>
            </a:r>
          </a:p>
          <a:p>
            <a:endParaRPr lang="en-US" baseline="0" dirty="0" smtClean="0"/>
          </a:p>
          <a:p>
            <a:r>
              <a:rPr lang="en-US" b="1" i="1" baseline="0" dirty="0" smtClean="0"/>
              <a:t>(Second Bullet) </a:t>
            </a:r>
            <a:r>
              <a:rPr lang="en-US" b="0" i="0" baseline="0" dirty="0" smtClean="0"/>
              <a:t>Hebrews 2:9 But we see Jesus, who was made a little lower than the angels for the suffering of death, crowned with glory and </a:t>
            </a:r>
            <a:r>
              <a:rPr lang="en-US" b="0" i="0" baseline="0" dirty="0" err="1" smtClean="0"/>
              <a:t>honour</a:t>
            </a:r>
            <a:r>
              <a:rPr lang="en-US" b="0" i="0" baseline="0" dirty="0" smtClean="0"/>
              <a:t>; that he by the grace of God should taste death for every man. </a:t>
            </a:r>
            <a:endParaRPr lang="en-US" b="1" i="1" baseline="0" dirty="0" smtClean="0"/>
          </a:p>
          <a:p>
            <a:endParaRPr lang="en-US" baseline="0" dirty="0" smtClean="0"/>
          </a:p>
          <a:p>
            <a:r>
              <a:rPr lang="en-US" b="1" i="1" baseline="0" dirty="0" smtClean="0"/>
              <a:t>(Third Bullet)</a:t>
            </a:r>
            <a:r>
              <a:rPr lang="en-US" b="0" i="0" baseline="0" dirty="0" smtClean="0"/>
              <a:t> Romans 3:23-26 For all have sinned, and come short of the glory of God; Being justified freely by his grace through the redemption that is in Christ Jesus; Whom God hath set forth to be a propitiation through faith in his blood, to declare his righteousness for the remission of sins that are past, through the forbearance of God; To declare, I say, at this time his righteousness: that he might be just, and the justifier of him which believeth in Jesus.</a:t>
            </a:r>
            <a:endParaRPr lang="en-US" b="1" i="1" baseline="0" dirty="0" smtClean="0"/>
          </a:p>
          <a:p>
            <a:endParaRPr lang="en-US" baseline="0" dirty="0" smtClean="0"/>
          </a:p>
          <a:p>
            <a:r>
              <a:rPr lang="en-US" b="1" i="1" baseline="0" dirty="0" smtClean="0"/>
              <a:t>(Before Bullet Four) </a:t>
            </a:r>
            <a:r>
              <a:rPr lang="en-US" baseline="0" dirty="0" smtClean="0"/>
              <a:t>We owed a debt we could not pay, he paid a debt he did not owe.  The demands of justice were met when Jesus died in our place.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7C98951-4150-4431-A406-BCB78B70F55E}" type="slidenum">
              <a:rPr lang="en-US" smtClean="0"/>
              <a:t>9</a:t>
            </a:fld>
            <a:endParaRPr lang="en-US"/>
          </a:p>
        </p:txBody>
      </p:sp>
    </p:spTree>
    <p:extLst>
      <p:ext uri="{BB962C8B-B14F-4D97-AF65-F5344CB8AC3E}">
        <p14:creationId xmlns:p14="http://schemas.microsoft.com/office/powerpoint/2010/main" val="36022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495AB3A-E677-404D-9AEE-2B9B3EB8AAC8}" type="datetimeFigureOut">
              <a:rPr lang="en-US" smtClean="0"/>
              <a:t>7/16/2014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CDD8005-D6FC-4C56-A3DF-CDE111E8D79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5AB3A-E677-404D-9AEE-2B9B3EB8AAC8}"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5AB3A-E677-404D-9AEE-2B9B3EB8AAC8}"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5AB3A-E677-404D-9AEE-2B9B3EB8AAC8}"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95AB3A-E677-404D-9AEE-2B9B3EB8AAC8}"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CDD8005-D6FC-4C56-A3DF-CDE111E8D7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95AB3A-E677-404D-9AEE-2B9B3EB8AAC8}"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95AB3A-E677-404D-9AEE-2B9B3EB8AAC8}" type="datetimeFigureOut">
              <a:rPr lang="en-US" smtClean="0"/>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95AB3A-E677-404D-9AEE-2B9B3EB8AAC8}" type="datetimeFigureOut">
              <a:rPr lang="en-US" smtClean="0"/>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5AB3A-E677-404D-9AEE-2B9B3EB8AAC8}" type="datetimeFigureOut">
              <a:rPr lang="en-US" smtClean="0"/>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95AB3A-E677-404D-9AEE-2B9B3EB8AAC8}"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95AB3A-E677-404D-9AEE-2B9B3EB8AAC8}"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D8005-D6FC-4C56-A3DF-CDE111E8D7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495AB3A-E677-404D-9AEE-2B9B3EB8AAC8}" type="datetimeFigureOut">
              <a:rPr lang="en-US" smtClean="0"/>
              <a:t>7/16/2014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DD8005-D6FC-4C56-A3DF-CDE111E8D79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Study of the subject of grace</a:t>
            </a:r>
            <a:endParaRPr lang="en-US" dirty="0"/>
          </a:p>
        </p:txBody>
      </p:sp>
      <p:sp>
        <p:nvSpPr>
          <p:cNvPr id="3" name="Subtitle 2"/>
          <p:cNvSpPr>
            <a:spLocks noGrp="1"/>
          </p:cNvSpPr>
          <p:nvPr>
            <p:ph type="subTitle" idx="1"/>
          </p:nvPr>
        </p:nvSpPr>
        <p:spPr/>
        <p:txBody>
          <a:bodyPr/>
          <a:lstStyle/>
          <a:p>
            <a:r>
              <a:rPr lang="en-US" dirty="0" smtClean="0"/>
              <a:t>Based on “Sufficient Grace”</a:t>
            </a:r>
          </a:p>
          <a:p>
            <a:r>
              <a:rPr lang="en-US" dirty="0" smtClean="0"/>
              <a:t>By Jim O’Conner</a:t>
            </a:r>
          </a:p>
          <a:p>
            <a:endParaRPr lang="en-US" dirty="0"/>
          </a:p>
        </p:txBody>
      </p:sp>
    </p:spTree>
    <p:extLst>
      <p:ext uri="{BB962C8B-B14F-4D97-AF65-F5344CB8AC3E}">
        <p14:creationId xmlns:p14="http://schemas.microsoft.com/office/powerpoint/2010/main" val="111997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of Grace – To Influence</a:t>
            </a:r>
            <a:endParaRPr lang="en-US" dirty="0"/>
          </a:p>
        </p:txBody>
      </p:sp>
      <p:sp>
        <p:nvSpPr>
          <p:cNvPr id="3" name="Content Placeholder 2"/>
          <p:cNvSpPr>
            <a:spLocks noGrp="1"/>
          </p:cNvSpPr>
          <p:nvPr>
            <p:ph idx="1"/>
          </p:nvPr>
        </p:nvSpPr>
        <p:spPr/>
        <p:txBody>
          <a:bodyPr>
            <a:normAutofit/>
          </a:bodyPr>
          <a:lstStyle/>
          <a:p>
            <a:r>
              <a:rPr lang="en-US" dirty="0" smtClean="0"/>
              <a:t>God’s grace influences man away from sin.</a:t>
            </a:r>
          </a:p>
          <a:p>
            <a:r>
              <a:rPr lang="en-US" dirty="0" smtClean="0"/>
              <a:t>It teaches us to leave one life and live another.</a:t>
            </a:r>
          </a:p>
          <a:p>
            <a:pPr lvl="1"/>
            <a:r>
              <a:rPr lang="en-US" dirty="0" smtClean="0"/>
              <a:t>Titus 2:11-14</a:t>
            </a:r>
          </a:p>
          <a:p>
            <a:pPr lvl="1"/>
            <a:r>
              <a:rPr lang="en-US" dirty="0" smtClean="0"/>
              <a:t>II Corinthians 5:21-6:1</a:t>
            </a:r>
          </a:p>
        </p:txBody>
      </p:sp>
    </p:spTree>
    <p:extLst>
      <p:ext uri="{BB962C8B-B14F-4D97-AF65-F5344CB8AC3E}">
        <p14:creationId xmlns:p14="http://schemas.microsoft.com/office/powerpoint/2010/main" val="397502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of Grace – To Motivate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grace of God motivates man to become “servants of righteousness” (Romans 6:18).</a:t>
            </a:r>
          </a:p>
          <a:p>
            <a:r>
              <a:rPr lang="en-US" dirty="0" smtClean="0"/>
              <a:t>The motivation of the great apostle Paul as a servant of righteousness is a great example for us.</a:t>
            </a:r>
          </a:p>
          <a:p>
            <a:pPr lvl="1"/>
            <a:r>
              <a:rPr lang="en-US" dirty="0" smtClean="0"/>
              <a:t>I Corinthians 15:10 “But by the grace of God I am what I am: and his grace which was bestowed upon me  was not in vain; but I labored more abundantly than they all; yet not I, but the grace of God which was in me.”</a:t>
            </a:r>
          </a:p>
          <a:p>
            <a:r>
              <a:rPr lang="en-US" dirty="0" smtClean="0"/>
              <a:t>Hebrews 12:28 “Wherefore we receiving a kingdom which cannot be moved; let us have grace, whereby we may serve God acceptably with reverence and godly fear.” </a:t>
            </a:r>
            <a:endParaRPr lang="en-US" dirty="0"/>
          </a:p>
        </p:txBody>
      </p:sp>
    </p:spTree>
    <p:extLst>
      <p:ext uri="{BB962C8B-B14F-4D97-AF65-F5344CB8AC3E}">
        <p14:creationId xmlns:p14="http://schemas.microsoft.com/office/powerpoint/2010/main" val="351341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of Grace – To Strengthen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God’s grace gives man strength.</a:t>
            </a:r>
          </a:p>
          <a:p>
            <a:r>
              <a:rPr lang="en-US" dirty="0" smtClean="0"/>
              <a:t>Paul prayed for a removal of his “thorn in the flesh.”</a:t>
            </a:r>
          </a:p>
          <a:p>
            <a:pPr lvl="1"/>
            <a:r>
              <a:rPr lang="en-US" dirty="0" smtClean="0"/>
              <a:t>The answer he received was, “My grace is sufficient for thee: for my strength is made perfect in weakness…” (2 Corinthians 12:9).</a:t>
            </a:r>
          </a:p>
          <a:p>
            <a:r>
              <a:rPr lang="en-US" dirty="0" smtClean="0"/>
              <a:t>But he </a:t>
            </a:r>
            <a:r>
              <a:rPr lang="en-US" dirty="0" err="1" smtClean="0"/>
              <a:t>giveth</a:t>
            </a:r>
            <a:r>
              <a:rPr lang="en-US" dirty="0" smtClean="0"/>
              <a:t> more grace.  Wherefore he </a:t>
            </a:r>
            <a:r>
              <a:rPr lang="en-US" dirty="0" err="1" smtClean="0"/>
              <a:t>saith</a:t>
            </a:r>
            <a:r>
              <a:rPr lang="en-US" dirty="0" smtClean="0"/>
              <a:t>, God </a:t>
            </a:r>
            <a:r>
              <a:rPr lang="en-US" dirty="0" err="1" smtClean="0"/>
              <a:t>resisteth</a:t>
            </a:r>
            <a:r>
              <a:rPr lang="en-US" dirty="0" smtClean="0"/>
              <a:t> the proud, but </a:t>
            </a:r>
            <a:r>
              <a:rPr lang="en-US" dirty="0" err="1" smtClean="0"/>
              <a:t>giveth</a:t>
            </a:r>
            <a:r>
              <a:rPr lang="en-US" dirty="0" smtClean="0"/>
              <a:t> grace unto the humble (James 4:6).</a:t>
            </a:r>
          </a:p>
          <a:p>
            <a:r>
              <a:rPr lang="en-US" dirty="0" smtClean="0"/>
              <a:t>Paul encouraged Timothy, “Thou </a:t>
            </a:r>
            <a:r>
              <a:rPr lang="en-US" dirty="0" err="1" smtClean="0"/>
              <a:t>therefore,my</a:t>
            </a:r>
            <a:r>
              <a:rPr lang="en-US" dirty="0" smtClean="0"/>
              <a:t> son, be strong in the grace that is in Christ Jesus” (II Timothy 2:1).</a:t>
            </a:r>
            <a:endParaRPr lang="en-US" dirty="0"/>
          </a:p>
        </p:txBody>
      </p:sp>
    </p:spTree>
    <p:extLst>
      <p:ext uri="{BB962C8B-B14F-4D97-AF65-F5344CB8AC3E}">
        <p14:creationId xmlns:p14="http://schemas.microsoft.com/office/powerpoint/2010/main" val="49027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of Grace – For God’s Praise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Grace causes God to be praised.</a:t>
            </a:r>
          </a:p>
          <a:p>
            <a:r>
              <a:rPr lang="en-US" dirty="0" smtClean="0"/>
              <a:t>“For all things are for your sakes, that the abundant grace might through the thanksgiving of many abound to the glory of God” (II Corinthians 4:15).</a:t>
            </a:r>
          </a:p>
          <a:p>
            <a:r>
              <a:rPr lang="en-US" dirty="0" smtClean="0"/>
              <a:t>The Bible says God’s adoption of us by Jesus Christ is “to the praise of the glory of his grace, wherein he hath made us accepted in the beloved” (Ephesians 1:6).</a:t>
            </a:r>
          </a:p>
          <a:p>
            <a:r>
              <a:rPr lang="en-US" dirty="0" smtClean="0"/>
              <a:t>For this reason we are encouraged to “Let the word of Christ dwell in you richly in all wisdom; teaching and admonishing one another in psalms and hymns and spiritual songs, singing with grace in your hearts to the Lord” (Colossians 3:16).</a:t>
            </a:r>
            <a:endParaRPr lang="en-US" dirty="0"/>
          </a:p>
        </p:txBody>
      </p:sp>
    </p:spTree>
    <p:extLst>
      <p:ext uri="{BB962C8B-B14F-4D97-AF65-F5344CB8AC3E}">
        <p14:creationId xmlns:p14="http://schemas.microsoft.com/office/powerpoint/2010/main" val="261702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Cost of Grace – Divine Side The Cost to the Father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God so loved the world, that he gave his only begotten Son, that whosoever believeth in him should not perish, but have everlasting life” (John 3:16).</a:t>
            </a:r>
          </a:p>
          <a:p>
            <a:r>
              <a:rPr lang="en-US" dirty="0" smtClean="0"/>
              <a:t>Herein we have the:</a:t>
            </a:r>
          </a:p>
          <a:p>
            <a:pPr lvl="1"/>
            <a:r>
              <a:rPr lang="en-US" dirty="0" smtClean="0"/>
              <a:t>Motivation = Love</a:t>
            </a:r>
          </a:p>
          <a:p>
            <a:pPr lvl="1"/>
            <a:r>
              <a:rPr lang="en-US" dirty="0" smtClean="0"/>
              <a:t>Exercise = Gave</a:t>
            </a:r>
          </a:p>
          <a:p>
            <a:pPr lvl="1"/>
            <a:r>
              <a:rPr lang="en-US" dirty="0" smtClean="0"/>
              <a:t>Cost = His Only Begotten Son</a:t>
            </a:r>
          </a:p>
          <a:p>
            <a:r>
              <a:rPr lang="en-US" dirty="0" smtClean="0"/>
              <a:t>Jesus said:</a:t>
            </a:r>
          </a:p>
          <a:p>
            <a:pPr lvl="1"/>
            <a:r>
              <a:rPr lang="en-US" dirty="0" smtClean="0"/>
              <a:t>“My meat is to do the will of him that sent me, and to finish his work” (John 4:34).</a:t>
            </a:r>
          </a:p>
          <a:p>
            <a:pPr lvl="1"/>
            <a:r>
              <a:rPr lang="en-US" dirty="0" smtClean="0"/>
              <a:t>“For I came down from heaven, not to do mine own will , but the will of him that sent me” (John 6:38).</a:t>
            </a:r>
          </a:p>
        </p:txBody>
      </p:sp>
    </p:spTree>
    <p:extLst>
      <p:ext uri="{BB962C8B-B14F-4D97-AF65-F5344CB8AC3E}">
        <p14:creationId xmlns:p14="http://schemas.microsoft.com/office/powerpoint/2010/main" val="421565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Cost of Grace – Divine Side The Cost to the </a:t>
            </a:r>
            <a:r>
              <a:rPr lang="en-US" dirty="0" smtClean="0"/>
              <a:t>Son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immediate cost in leaving heaven to come to earth.</a:t>
            </a:r>
          </a:p>
          <a:p>
            <a:pPr lvl="1"/>
            <a:r>
              <a:rPr lang="en-US" dirty="0" smtClean="0"/>
              <a:t>“Who, being in the form of God, thought it not robbery to be equal with God: but made himself of no reputation, and took upon him the form of a servant, and was made in the likeness of men:” Philippians 2:6-7.</a:t>
            </a:r>
          </a:p>
          <a:p>
            <a:r>
              <a:rPr lang="en-US" dirty="0" smtClean="0"/>
              <a:t>Jesus paid the ultimate price in dying for us as prophesied some 800 years before it happened.</a:t>
            </a:r>
          </a:p>
          <a:p>
            <a:pPr lvl="1"/>
            <a:r>
              <a:rPr lang="en-US" dirty="0" smtClean="0"/>
              <a:t>“Surely he hath borne our </a:t>
            </a:r>
            <a:r>
              <a:rPr lang="en-US" dirty="0" err="1" smtClean="0"/>
              <a:t>griefs</a:t>
            </a:r>
            <a:r>
              <a:rPr lang="en-US" dirty="0" smtClean="0"/>
              <a:t>, and carried our sorrows: yet we did not esteem him stricken, smitten of God, and afflicted.  But he was wounded for our transgressions, he was bruised for our iniquities: the chastisement of our peace was upon him; and with his stripes we are healed.  All we like sheep have gone astray; we have turned every one to his own way; and the Lord hath laid on him the iniquity of us all” (Isaiah 53:4-6).</a:t>
            </a:r>
          </a:p>
          <a:p>
            <a:pPr lvl="1"/>
            <a:r>
              <a:rPr lang="en-US" dirty="0" smtClean="0"/>
              <a:t>The Lord Jesus himself said, “The </a:t>
            </a:r>
            <a:r>
              <a:rPr lang="en-US" dirty="0"/>
              <a:t>Son of man came not to be ministered unto, but to minister, and to give his life a ransom for many” (Matthew 20:28</a:t>
            </a:r>
            <a:r>
              <a:rPr lang="en-US" dirty="0" smtClean="0"/>
              <a:t>).</a:t>
            </a:r>
            <a:endParaRPr lang="en-US" dirty="0"/>
          </a:p>
        </p:txBody>
      </p:sp>
    </p:spTree>
    <p:extLst>
      <p:ext uri="{BB962C8B-B14F-4D97-AF65-F5344CB8AC3E}">
        <p14:creationId xmlns:p14="http://schemas.microsoft.com/office/powerpoint/2010/main" val="102293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Cost of Grace – Divine Side The Cost to the </a:t>
            </a:r>
            <a:r>
              <a:rPr lang="en-US" dirty="0" smtClean="0"/>
              <a:t>Son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Jesus came with the cost of grace in mind!  He, the innocent, came to suffer for the guilty.</a:t>
            </a:r>
          </a:p>
          <a:p>
            <a:r>
              <a:rPr lang="en-US" dirty="0" smtClean="0"/>
              <a:t>The apostle Peter reminds us that material things, such as silver and gold do not figure in our redemption, but we were redeemed with “the precious blood of Christ, as of a lamb without blemish and without spot” (1 Peter 1:18-19).</a:t>
            </a:r>
          </a:p>
          <a:p>
            <a:r>
              <a:rPr lang="en-US" dirty="0" smtClean="0"/>
              <a:t>Jesus “became obedient unto death, even the death of the cross” (Philippians 2:8).</a:t>
            </a:r>
          </a:p>
          <a:p>
            <a:r>
              <a:rPr lang="en-US" dirty="0" smtClean="0"/>
              <a:t>The sacrifice Jesus made was “once for all” (Hebrews 9:26-28).</a:t>
            </a:r>
          </a:p>
          <a:p>
            <a:r>
              <a:rPr lang="en-US" dirty="0" smtClean="0"/>
              <a:t>He “tasted death for every man” (Hebrews 2:9).</a:t>
            </a:r>
          </a:p>
          <a:p>
            <a:r>
              <a:rPr lang="en-US" dirty="0" smtClean="0"/>
              <a:t>One cannot look at the cross and say “grace is cheap.”</a:t>
            </a:r>
            <a:endParaRPr lang="en-US" dirty="0"/>
          </a:p>
        </p:txBody>
      </p:sp>
    </p:spTree>
    <p:extLst>
      <p:ext uri="{BB962C8B-B14F-4D97-AF65-F5344CB8AC3E}">
        <p14:creationId xmlns:p14="http://schemas.microsoft.com/office/powerpoint/2010/main" val="359963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Cost of Grace – </a:t>
            </a:r>
            <a:r>
              <a:rPr lang="en-US" dirty="0" smtClean="0"/>
              <a:t>Human Side The </a:t>
            </a:r>
            <a:r>
              <a:rPr lang="en-US" dirty="0"/>
              <a:t>Cost to </a:t>
            </a:r>
            <a:r>
              <a:rPr lang="en-US" dirty="0" smtClean="0"/>
              <a:t>Man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Denial of Self</a:t>
            </a:r>
          </a:p>
          <a:p>
            <a:pPr lvl="1"/>
            <a:r>
              <a:rPr lang="en-US" dirty="0" smtClean="0"/>
              <a:t>Jesus said, “If any man will come after me, let him deny himself, and take up his cross daily, and follow me” (Luke 9:23).</a:t>
            </a:r>
          </a:p>
          <a:p>
            <a:r>
              <a:rPr lang="en-US" dirty="0" smtClean="0"/>
              <a:t>Crucifixion of Self</a:t>
            </a:r>
          </a:p>
          <a:p>
            <a:pPr lvl="1"/>
            <a:r>
              <a:rPr lang="en-US" dirty="0" smtClean="0"/>
              <a:t>Paul spoke of his experience in these words, “I am crucified with Christ: nevertheless I live; yet not I, but Christ </a:t>
            </a:r>
            <a:r>
              <a:rPr lang="en-US" dirty="0" err="1" smtClean="0"/>
              <a:t>liveth</a:t>
            </a:r>
            <a:r>
              <a:rPr lang="en-US" dirty="0" smtClean="0"/>
              <a:t> in me: and the life that I now live in the flesh I live by faith of the Son of God, who loved me, and gave himself for me” (Galatians 2:20).</a:t>
            </a:r>
          </a:p>
          <a:p>
            <a:pPr lvl="1"/>
            <a:r>
              <a:rPr lang="en-US" dirty="0" smtClean="0"/>
              <a:t>Our “old man” is to be “crucified with him, that the body of sin might be destroyed, that henceforth we should not serve sin” (Romans 6:6).</a:t>
            </a:r>
          </a:p>
        </p:txBody>
      </p:sp>
    </p:spTree>
    <p:extLst>
      <p:ext uri="{BB962C8B-B14F-4D97-AF65-F5344CB8AC3E}">
        <p14:creationId xmlns:p14="http://schemas.microsoft.com/office/powerpoint/2010/main" val="11387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Cost of Grace – </a:t>
            </a:r>
            <a:r>
              <a:rPr lang="en-US" dirty="0" smtClean="0"/>
              <a:t>Human Side The </a:t>
            </a:r>
            <a:r>
              <a:rPr lang="en-US" dirty="0"/>
              <a:t>Cost to </a:t>
            </a:r>
            <a:r>
              <a:rPr lang="en-US" dirty="0" smtClean="0"/>
              <a:t>Man</a:t>
            </a:r>
            <a:endParaRPr lang="en-US" dirty="0"/>
          </a:p>
        </p:txBody>
      </p:sp>
      <p:sp>
        <p:nvSpPr>
          <p:cNvPr id="3" name="Content Placeholder 2"/>
          <p:cNvSpPr>
            <a:spLocks noGrp="1"/>
          </p:cNvSpPr>
          <p:nvPr>
            <p:ph idx="1"/>
          </p:nvPr>
        </p:nvSpPr>
        <p:spPr/>
        <p:txBody>
          <a:bodyPr>
            <a:normAutofit fontScale="85000" lnSpcReduction="20000"/>
          </a:bodyPr>
          <a:lstStyle/>
          <a:p>
            <a:r>
              <a:rPr lang="en-US" dirty="0"/>
              <a:t>Sacrifice of </a:t>
            </a:r>
            <a:r>
              <a:rPr lang="en-US" dirty="0" smtClean="0"/>
              <a:t>Self</a:t>
            </a:r>
          </a:p>
          <a:p>
            <a:pPr lvl="1"/>
            <a:r>
              <a:rPr lang="en-US" dirty="0" smtClean="0"/>
              <a:t>Paul expressed it this way, “I beseech you therefore, brethren, by the mercies of God, that ye present your bodies a living sacrifice, holy, acceptable unto God, which is your reasonable service” (Romans 12:1).</a:t>
            </a:r>
          </a:p>
          <a:p>
            <a:pPr lvl="1"/>
            <a:r>
              <a:rPr lang="en-US" dirty="0" smtClean="0"/>
              <a:t>Our old man is put to death, and our new man, “created in Christ Jesus” (Ephesians 2:10), is dedicated to the service of God – a living sacrifice!</a:t>
            </a:r>
            <a:endParaRPr lang="en-US" dirty="0"/>
          </a:p>
          <a:p>
            <a:r>
              <a:rPr lang="en-US" dirty="0"/>
              <a:t>Discipline of Self</a:t>
            </a:r>
          </a:p>
          <a:p>
            <a:pPr lvl="1"/>
            <a:r>
              <a:rPr lang="en-US" dirty="0" smtClean="0"/>
              <a:t>Peter wrote, “Wherefore gird up the loins of your mind, be sober, and hope to the end for the grace that is to be brought unto you at the revelation of Jesus Christ; as obedient children, not fashioning yourselves according to the former lusts in you ignorance: but as he which hath called you is holy, so be ye holy in all manner of conversation; because it is written, Be ye holy; for I am holy” (1 Peter 1:13-16).</a:t>
            </a:r>
            <a:endParaRPr lang="en-US" dirty="0"/>
          </a:p>
        </p:txBody>
      </p:sp>
    </p:spTree>
    <p:extLst>
      <p:ext uri="{BB962C8B-B14F-4D97-AF65-F5344CB8AC3E}">
        <p14:creationId xmlns:p14="http://schemas.microsoft.com/office/powerpoint/2010/main" val="11387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Demands of Grace</a:t>
            </a:r>
            <a:endParaRPr lang="en-US" dirty="0"/>
          </a:p>
        </p:txBody>
      </p:sp>
      <p:sp>
        <p:nvSpPr>
          <p:cNvPr id="3" name="Content Placeholder 2"/>
          <p:cNvSpPr>
            <a:spLocks noGrp="1"/>
          </p:cNvSpPr>
          <p:nvPr>
            <p:ph idx="1"/>
          </p:nvPr>
        </p:nvSpPr>
        <p:spPr/>
        <p:txBody>
          <a:bodyPr>
            <a:normAutofit fontScale="92500"/>
          </a:bodyPr>
          <a:lstStyle/>
          <a:p>
            <a:r>
              <a:rPr lang="en-US" dirty="0" smtClean="0"/>
              <a:t>There must be a </a:t>
            </a:r>
            <a:r>
              <a:rPr lang="en-US" cap="all" dirty="0" smtClean="0"/>
              <a:t>need</a:t>
            </a:r>
            <a:r>
              <a:rPr lang="en-US" dirty="0" smtClean="0"/>
              <a:t>.</a:t>
            </a:r>
          </a:p>
          <a:p>
            <a:pPr lvl="1"/>
            <a:r>
              <a:rPr lang="en-US" dirty="0" smtClean="0"/>
              <a:t>Sin separates man from God.</a:t>
            </a:r>
          </a:p>
          <a:p>
            <a:pPr lvl="1"/>
            <a:r>
              <a:rPr lang="en-US" dirty="0" smtClean="0"/>
              <a:t>The prophet Isaiah wrote, “Behold, the Lord’s hand is not shortened, that it cannot save; neither his ear heavy, that it cannot hear: but your iniquities have separated between you and your God, and your sins have hid his face from you, that he will not hear” (Isaiah 59:1-2).</a:t>
            </a:r>
          </a:p>
          <a:p>
            <a:pPr lvl="1"/>
            <a:r>
              <a:rPr lang="en-US" dirty="0" smtClean="0"/>
              <a:t>James warns us that, “whosoever therefore will be a friend of the world is the enemy of God” (James 4:4).</a:t>
            </a:r>
          </a:p>
          <a:p>
            <a:pPr lvl="1"/>
            <a:r>
              <a:rPr lang="en-US" dirty="0" smtClean="0"/>
              <a:t>Sin creates a universal need because “all have sinned, and come short of the glory of God” (Romans3:23), “there is no man that </a:t>
            </a:r>
            <a:r>
              <a:rPr lang="en-US" dirty="0" err="1" smtClean="0"/>
              <a:t>sinneth</a:t>
            </a:r>
            <a:r>
              <a:rPr lang="en-US" dirty="0" smtClean="0"/>
              <a:t> not” (1 Kings 8:46).</a:t>
            </a:r>
            <a:endParaRPr lang="en-US" dirty="0"/>
          </a:p>
        </p:txBody>
      </p:sp>
    </p:spTree>
    <p:extLst>
      <p:ext uri="{BB962C8B-B14F-4D97-AF65-F5344CB8AC3E}">
        <p14:creationId xmlns:p14="http://schemas.microsoft.com/office/powerpoint/2010/main" val="55883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 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“And he said unto me, My grace is sufficient for thee: for my strength is made perfect in weakness” (2 Corinthians 12:9).</a:t>
            </a:r>
          </a:p>
          <a:p>
            <a:r>
              <a:rPr lang="en-US" dirty="0" smtClean="0"/>
              <a:t>Passages of scripture from the Bible such as, “For by grace are ye saved through faith” (Ephesians 2:8), and “For the grace of God that </a:t>
            </a:r>
            <a:r>
              <a:rPr lang="en-US" dirty="0" err="1" smtClean="0"/>
              <a:t>bringeth</a:t>
            </a:r>
            <a:r>
              <a:rPr lang="en-US" dirty="0"/>
              <a:t> </a:t>
            </a:r>
            <a:r>
              <a:rPr lang="en-US" dirty="0" smtClean="0"/>
              <a:t>salvation hath appeared unto all men” (Titus 2:11), should make us aware of the importance of this tremendous subject, and form within us a deep desire and eagerness to know all we can about it.</a:t>
            </a:r>
          </a:p>
        </p:txBody>
      </p:sp>
    </p:spTree>
    <p:extLst>
      <p:ext uri="{BB962C8B-B14F-4D97-AF65-F5344CB8AC3E}">
        <p14:creationId xmlns:p14="http://schemas.microsoft.com/office/powerpoint/2010/main" val="265600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Demands of Grace</a:t>
            </a:r>
            <a:endParaRPr lang="en-US" dirty="0"/>
          </a:p>
        </p:txBody>
      </p:sp>
      <p:sp>
        <p:nvSpPr>
          <p:cNvPr id="3" name="Content Placeholder 2"/>
          <p:cNvSpPr>
            <a:spLocks noGrp="1"/>
          </p:cNvSpPr>
          <p:nvPr>
            <p:ph idx="1"/>
          </p:nvPr>
        </p:nvSpPr>
        <p:spPr/>
        <p:txBody>
          <a:bodyPr>
            <a:normAutofit/>
          </a:bodyPr>
          <a:lstStyle/>
          <a:p>
            <a:r>
              <a:rPr lang="en-US" dirty="0" smtClean="0"/>
              <a:t>There must be </a:t>
            </a:r>
            <a:r>
              <a:rPr lang="en-US" cap="all" dirty="0" smtClean="0"/>
              <a:t>someone to see the need</a:t>
            </a:r>
            <a:r>
              <a:rPr lang="en-US" dirty="0" smtClean="0"/>
              <a:t>.</a:t>
            </a:r>
          </a:p>
          <a:p>
            <a:pPr lvl="1"/>
            <a:r>
              <a:rPr lang="en-US" dirty="0" smtClean="0"/>
              <a:t>“The eyes of the Lord are in every place, beholding the evil and the good” (Proverbs 15:3).</a:t>
            </a:r>
          </a:p>
          <a:p>
            <a:pPr lvl="1"/>
            <a:r>
              <a:rPr lang="en-US" dirty="0" smtClean="0"/>
              <a:t>“For his eyes are upon the ways of man, and he </a:t>
            </a:r>
            <a:r>
              <a:rPr lang="en-US" dirty="0" err="1" smtClean="0"/>
              <a:t>seeth</a:t>
            </a:r>
            <a:r>
              <a:rPr lang="en-US" dirty="0" smtClean="0"/>
              <a:t> all his goings” (Job 34:21).</a:t>
            </a:r>
          </a:p>
          <a:p>
            <a:r>
              <a:rPr lang="en-US" dirty="0" smtClean="0"/>
              <a:t>There must be an </a:t>
            </a:r>
            <a:r>
              <a:rPr lang="en-US" cap="all" dirty="0" smtClean="0"/>
              <a:t>able benefactor</a:t>
            </a:r>
            <a:r>
              <a:rPr lang="en-US" dirty="0" smtClean="0"/>
              <a:t>.</a:t>
            </a:r>
          </a:p>
          <a:p>
            <a:pPr lvl="1"/>
            <a:r>
              <a:rPr lang="en-US" dirty="0" smtClean="0"/>
              <a:t>To borrow the words of Shadrach, Meshach and Abednego, “Our God whom we serve is able to deliver us” (Daniel 3:17).</a:t>
            </a:r>
          </a:p>
          <a:p>
            <a:pPr lvl="1"/>
            <a:r>
              <a:rPr lang="en-US" dirty="0" smtClean="0"/>
              <a:t>“He is able to save us” (Hebrews 7:25).</a:t>
            </a:r>
          </a:p>
        </p:txBody>
      </p:sp>
    </p:spTree>
    <p:extLst>
      <p:ext uri="{BB962C8B-B14F-4D97-AF65-F5344CB8AC3E}">
        <p14:creationId xmlns:p14="http://schemas.microsoft.com/office/powerpoint/2010/main" val="326929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Demands of Grace</a:t>
            </a:r>
            <a:endParaRPr lang="en-US" dirty="0"/>
          </a:p>
        </p:txBody>
      </p:sp>
      <p:sp>
        <p:nvSpPr>
          <p:cNvPr id="3" name="Content Placeholder 2"/>
          <p:cNvSpPr>
            <a:spLocks noGrp="1"/>
          </p:cNvSpPr>
          <p:nvPr>
            <p:ph idx="1"/>
          </p:nvPr>
        </p:nvSpPr>
        <p:spPr/>
        <p:txBody>
          <a:bodyPr>
            <a:normAutofit/>
          </a:bodyPr>
          <a:lstStyle/>
          <a:p>
            <a:r>
              <a:rPr lang="en-US" dirty="0" smtClean="0"/>
              <a:t>There must be a  </a:t>
            </a:r>
            <a:r>
              <a:rPr lang="en-US" cap="all" dirty="0" smtClean="0"/>
              <a:t>Gift.</a:t>
            </a:r>
            <a:endParaRPr lang="en-US" dirty="0" smtClean="0"/>
          </a:p>
          <a:p>
            <a:pPr lvl="1"/>
            <a:r>
              <a:rPr lang="en-US" dirty="0" smtClean="0"/>
              <a:t>“For God so loved the world, that he gave his only begotten Son, that whosoever believeth in him should not perish, but have everlasting life” (John 3:16).</a:t>
            </a:r>
          </a:p>
          <a:p>
            <a:r>
              <a:rPr lang="en-US" dirty="0" smtClean="0"/>
              <a:t>There must be a </a:t>
            </a:r>
            <a:r>
              <a:rPr lang="en-US" cap="all" dirty="0" smtClean="0"/>
              <a:t>receiver</a:t>
            </a:r>
            <a:r>
              <a:rPr lang="en-US" dirty="0" smtClean="0"/>
              <a:t>.</a:t>
            </a:r>
          </a:p>
          <a:p>
            <a:pPr lvl="1"/>
            <a:r>
              <a:rPr lang="en-US" dirty="0" smtClean="0"/>
              <a:t>“Then they that gladly received his word were baptized, and there were added unto them that day about three thousand souls…and the Lord added to the church daily such as should be saved” (Acts 2:41,47)”</a:t>
            </a:r>
          </a:p>
        </p:txBody>
      </p:sp>
    </p:spTree>
    <p:extLst>
      <p:ext uri="{BB962C8B-B14F-4D97-AF65-F5344CB8AC3E}">
        <p14:creationId xmlns:p14="http://schemas.microsoft.com/office/powerpoint/2010/main" val="350447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Grace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Change in Knowledge</a:t>
            </a:r>
          </a:p>
          <a:p>
            <a:pPr lvl="1"/>
            <a:r>
              <a:rPr lang="en-US" dirty="0" smtClean="0"/>
              <a:t>Recipients of grace have experienced change in knowledge through having heard the word of God, which produces faith (Romans 10:17).</a:t>
            </a:r>
          </a:p>
          <a:p>
            <a:pPr lvl="1"/>
            <a:r>
              <a:rPr lang="en-US" dirty="0" smtClean="0"/>
              <a:t>But grow in grace, and in the knowledge of our Lord and </a:t>
            </a:r>
            <a:r>
              <a:rPr lang="en-US" dirty="0" err="1" smtClean="0"/>
              <a:t>Saviour</a:t>
            </a:r>
            <a:r>
              <a:rPr lang="en-US" dirty="0" smtClean="0"/>
              <a:t> Jesus Christ…” (2 Peter 3:18).</a:t>
            </a:r>
          </a:p>
          <a:p>
            <a:r>
              <a:rPr lang="en-US" dirty="0" smtClean="0"/>
              <a:t>Change in Will</a:t>
            </a:r>
          </a:p>
          <a:p>
            <a:pPr lvl="1"/>
            <a:r>
              <a:rPr lang="en-US" dirty="0" smtClean="0"/>
              <a:t>Recipients have experienced change in will, producing repentance.</a:t>
            </a:r>
          </a:p>
          <a:p>
            <a:pPr lvl="1"/>
            <a:r>
              <a:rPr lang="en-US" dirty="0" smtClean="0"/>
              <a:t>This follows hearing the gospel; you do not know to repent or what to repent of until having heard the faith producing gospel (Romans 1:16-17; 10:17).</a:t>
            </a:r>
          </a:p>
          <a:p>
            <a:r>
              <a:rPr lang="en-US" dirty="0" smtClean="0"/>
              <a:t>Change in Allegiance</a:t>
            </a:r>
          </a:p>
          <a:p>
            <a:pPr lvl="1"/>
            <a:r>
              <a:rPr lang="en-US" dirty="0" smtClean="0"/>
              <a:t>Recipients of grace have experienced change in allegiance. </a:t>
            </a:r>
          </a:p>
          <a:p>
            <a:pPr lvl="1"/>
            <a:r>
              <a:rPr lang="en-US" dirty="0" smtClean="0"/>
              <a:t>Announced as we make the good confession, “I believe that Jesus Christ is the Son of God” (Acts 8:37).</a:t>
            </a:r>
            <a:endParaRPr lang="en-US" dirty="0"/>
          </a:p>
        </p:txBody>
      </p:sp>
    </p:spTree>
    <p:extLst>
      <p:ext uri="{BB962C8B-B14F-4D97-AF65-F5344CB8AC3E}">
        <p14:creationId xmlns:p14="http://schemas.microsoft.com/office/powerpoint/2010/main" val="409163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Grace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Change in State</a:t>
            </a:r>
          </a:p>
          <a:p>
            <a:pPr lvl="1"/>
            <a:r>
              <a:rPr lang="en-US" dirty="0" smtClean="0"/>
              <a:t>Accomplished at baptism</a:t>
            </a:r>
          </a:p>
          <a:p>
            <a:pPr lvl="1"/>
            <a:r>
              <a:rPr lang="en-US" dirty="0" smtClean="0"/>
              <a:t>Galatians 3:26-29; Romans 6:3-4</a:t>
            </a:r>
          </a:p>
          <a:p>
            <a:pPr lvl="1"/>
            <a:r>
              <a:rPr lang="en-US" dirty="0" smtClean="0"/>
              <a:t>All spiritual blessings are found in this new state of “being in Christ” (Ephesians 1:3).</a:t>
            </a:r>
          </a:p>
          <a:p>
            <a:r>
              <a:rPr lang="en-US" dirty="0" smtClean="0"/>
              <a:t>Stand in Grace</a:t>
            </a:r>
          </a:p>
          <a:p>
            <a:pPr lvl="1"/>
            <a:r>
              <a:rPr lang="en-US" dirty="0" smtClean="0"/>
              <a:t>“By whom also we have access by faith into this grace wherein we stand, and rejoice in hope of the glory of God” (Romans 5:2).</a:t>
            </a:r>
          </a:p>
          <a:p>
            <a:pPr lvl="1"/>
            <a:r>
              <a:rPr lang="en-US" dirty="0" smtClean="0"/>
              <a:t>“…stand fast in the faith…” (1 Corinthians 16:13; 2 Corinthians 1:24).</a:t>
            </a:r>
          </a:p>
          <a:p>
            <a:r>
              <a:rPr lang="en-US" dirty="0" smtClean="0"/>
              <a:t>Grace Can Be Lost</a:t>
            </a:r>
          </a:p>
          <a:p>
            <a:pPr lvl="1"/>
            <a:r>
              <a:rPr lang="en-US" dirty="0" smtClean="0"/>
              <a:t>Warned about falling from grace in Galatians 5:4.</a:t>
            </a:r>
          </a:p>
          <a:p>
            <a:pPr lvl="1"/>
            <a:r>
              <a:rPr lang="en-US" dirty="0" smtClean="0"/>
              <a:t>“Looking diligently lest any man fail of the grace of God…(Hebrews 12:15).</a:t>
            </a:r>
          </a:p>
          <a:p>
            <a:pPr lvl="1"/>
            <a:r>
              <a:rPr lang="en-US" dirty="0" smtClean="0"/>
              <a:t>The “crown of life” is promised to those who remain faithful unto death (Revelation 2:10).</a:t>
            </a:r>
          </a:p>
          <a:p>
            <a:pPr lvl="1"/>
            <a:endParaRPr lang="en-US" dirty="0"/>
          </a:p>
        </p:txBody>
      </p:sp>
    </p:spTree>
    <p:extLst>
      <p:ext uri="{BB962C8B-B14F-4D97-AF65-F5344CB8AC3E}">
        <p14:creationId xmlns:p14="http://schemas.microsoft.com/office/powerpoint/2010/main" val="409163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and the Gospel</a:t>
            </a:r>
            <a:endParaRPr lang="en-US" dirty="0"/>
          </a:p>
        </p:txBody>
      </p:sp>
      <p:sp>
        <p:nvSpPr>
          <p:cNvPr id="3" name="Content Placeholder 2"/>
          <p:cNvSpPr>
            <a:spLocks noGrp="1"/>
          </p:cNvSpPr>
          <p:nvPr>
            <p:ph idx="1"/>
          </p:nvPr>
        </p:nvSpPr>
        <p:spPr/>
        <p:txBody>
          <a:bodyPr>
            <a:normAutofit fontScale="85000" lnSpcReduction="20000"/>
          </a:bodyPr>
          <a:lstStyle/>
          <a:p>
            <a:r>
              <a:rPr lang="en-US" dirty="0"/>
              <a:t>“But none of these things move me, neither count I my life dear unto myself, so that I might finish my course with joy, and the ministry, which I have received of the Lord Jesus, to testify the gospel of the grace of God” (Acts 20:24).</a:t>
            </a:r>
            <a:endParaRPr lang="en-US" b="1" i="1" dirty="0"/>
          </a:p>
          <a:p>
            <a:r>
              <a:rPr lang="en-US" dirty="0" smtClean="0"/>
              <a:t>Christianity is a taught religion.</a:t>
            </a:r>
          </a:p>
          <a:p>
            <a:pPr lvl="1"/>
            <a:r>
              <a:rPr lang="en-US" dirty="0" smtClean="0"/>
              <a:t>Cannot become a Christian by accident or by an influence outside the gospel of Christ.</a:t>
            </a:r>
          </a:p>
          <a:p>
            <a:pPr lvl="1"/>
            <a:r>
              <a:rPr lang="en-US" dirty="0" smtClean="0"/>
              <a:t>Religion built upon knowledge, not feelings or guesses.</a:t>
            </a:r>
          </a:p>
          <a:p>
            <a:pPr lvl="1"/>
            <a:r>
              <a:rPr lang="en-US" dirty="0" smtClean="0"/>
              <a:t>Paul informs us that “the grace of God that </a:t>
            </a:r>
            <a:r>
              <a:rPr lang="en-US" dirty="0" err="1" smtClean="0"/>
              <a:t>bringeth</a:t>
            </a:r>
            <a:r>
              <a:rPr lang="en-US" dirty="0" smtClean="0"/>
              <a:t> salvation hath appeared unto all men, teaching us…” (Titus 2:11-12).  Grace teaches!</a:t>
            </a:r>
          </a:p>
          <a:p>
            <a:pPr lvl="1"/>
            <a:r>
              <a:rPr lang="en-US" dirty="0" smtClean="0"/>
              <a:t>The gospel also teaches.  “Go ye into all the world and preach the gospel to every creature” (Mark 16:15).  “Go ye, therefore, and teach all nations…” (Matthew 28:19).</a:t>
            </a:r>
          </a:p>
          <a:p>
            <a:pPr lvl="1"/>
            <a:endParaRPr lang="en-US" dirty="0"/>
          </a:p>
        </p:txBody>
      </p:sp>
    </p:spTree>
    <p:extLst>
      <p:ext uri="{BB962C8B-B14F-4D97-AF65-F5344CB8AC3E}">
        <p14:creationId xmlns:p14="http://schemas.microsoft.com/office/powerpoint/2010/main" val="101953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and the Gospel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Active Religion</a:t>
            </a:r>
          </a:p>
          <a:p>
            <a:pPr lvl="1"/>
            <a:r>
              <a:rPr lang="en-US" dirty="0" smtClean="0"/>
              <a:t>Man is not passive in God’s plan of salvation.</a:t>
            </a:r>
          </a:p>
          <a:p>
            <a:pPr lvl="1"/>
            <a:r>
              <a:rPr lang="en-US" dirty="0" smtClean="0"/>
              <a:t>Both grace and the gospel are spoken of as figuring into the plan of salvation.</a:t>
            </a:r>
          </a:p>
          <a:p>
            <a:pPr lvl="2"/>
            <a:r>
              <a:rPr lang="en-US" dirty="0" smtClean="0"/>
              <a:t>We are saved by grace (Ephesians 2:5).</a:t>
            </a:r>
          </a:p>
          <a:p>
            <a:pPr lvl="2"/>
            <a:r>
              <a:rPr lang="en-US" dirty="0" smtClean="0"/>
              <a:t>We are saved by the gospel (1 Corinthians 15:2).</a:t>
            </a:r>
          </a:p>
          <a:p>
            <a:pPr lvl="1"/>
            <a:r>
              <a:rPr lang="en-US" dirty="0" smtClean="0"/>
              <a:t>Both grace and gospel demand a response.</a:t>
            </a:r>
          </a:p>
          <a:p>
            <a:pPr lvl="1"/>
            <a:r>
              <a:rPr lang="en-US" dirty="0" smtClean="0"/>
              <a:t>Neither grace or the gospel benefits the unbeliever.</a:t>
            </a:r>
          </a:p>
          <a:p>
            <a:r>
              <a:rPr lang="en-US" dirty="0" smtClean="0"/>
              <a:t>Religion of Commitment</a:t>
            </a:r>
          </a:p>
          <a:p>
            <a:pPr lvl="1"/>
            <a:r>
              <a:rPr lang="en-US" dirty="0" smtClean="0"/>
              <a:t>“Wherefore take unto you the whole </a:t>
            </a:r>
            <a:r>
              <a:rPr lang="en-US" dirty="0" err="1" smtClean="0"/>
              <a:t>armour</a:t>
            </a:r>
            <a:r>
              <a:rPr lang="en-US" dirty="0" smtClean="0"/>
              <a:t> of God, that ye may be able to withstand in the evil day, and having done all, to stand” (Ephesians 6:13).</a:t>
            </a:r>
          </a:p>
          <a:p>
            <a:pPr lvl="1"/>
            <a:r>
              <a:rPr lang="en-US" dirty="0" smtClean="0"/>
              <a:t>We stand both in grace (Romans 5:2) and in the gospel (1 Corinthians 15:1).</a:t>
            </a:r>
          </a:p>
          <a:p>
            <a:pPr lvl="1"/>
            <a:r>
              <a:rPr lang="en-US" dirty="0" smtClean="0"/>
              <a:t>We are called into the grace of God (Galatians 1:6) by the gospel (2 Thessalonians 2:14).</a:t>
            </a:r>
          </a:p>
        </p:txBody>
      </p:sp>
    </p:spTree>
    <p:extLst>
      <p:ext uri="{BB962C8B-B14F-4D97-AF65-F5344CB8AC3E}">
        <p14:creationId xmlns:p14="http://schemas.microsoft.com/office/powerpoint/2010/main" val="101953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and the Gospel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Hope is Our Anchor</a:t>
            </a:r>
          </a:p>
          <a:p>
            <a:pPr lvl="1"/>
            <a:r>
              <a:rPr lang="en-US" dirty="0" smtClean="0"/>
              <a:t>Christian commitment is motivated by hope.</a:t>
            </a:r>
          </a:p>
          <a:p>
            <a:pPr lvl="1"/>
            <a:r>
              <a:rPr lang="en-US" dirty="0" smtClean="0"/>
              <a:t>Romans 8:24-25</a:t>
            </a:r>
          </a:p>
          <a:p>
            <a:pPr lvl="1"/>
            <a:r>
              <a:rPr lang="en-US" dirty="0" smtClean="0"/>
              <a:t>Hope is the anchor of the soul (Hebrews 6:19); it is our purpose for going on.</a:t>
            </a:r>
          </a:p>
          <a:p>
            <a:pPr lvl="1"/>
            <a:r>
              <a:rPr lang="en-US" dirty="0" smtClean="0"/>
              <a:t>We are not to be moved away from hope of the gospel (“continue in the faith, grounded and settled, and be not moved away from the hope of the gospel,” Colossians 1:23).</a:t>
            </a:r>
          </a:p>
          <a:p>
            <a:pPr lvl="1"/>
            <a:r>
              <a:rPr lang="en-US" dirty="0" smtClean="0"/>
              <a:t>The gospel brings faith, and “faith is the substance of things hoped for” (Hebrews 11:1).</a:t>
            </a:r>
          </a:p>
          <a:p>
            <a:pPr lvl="1"/>
            <a:r>
              <a:rPr lang="en-US" dirty="0" smtClean="0"/>
              <a:t>Hope also comes through grace 2 Thessalonians 2:16-17.</a:t>
            </a:r>
          </a:p>
          <a:p>
            <a:pPr lvl="1"/>
            <a:r>
              <a:rPr lang="en-US" dirty="0" smtClean="0"/>
              <a:t>We are charged to be “good stewards of the manifold grace of God” in words and in deed “that God in all things may be glorified through Jesus Christ, to whom be praise and dominion for ever and ever” (1 Peter 4:10-11).</a:t>
            </a:r>
          </a:p>
        </p:txBody>
      </p:sp>
    </p:spTree>
    <p:extLst>
      <p:ext uri="{BB962C8B-B14F-4D97-AF65-F5344CB8AC3E}">
        <p14:creationId xmlns:p14="http://schemas.microsoft.com/office/powerpoint/2010/main" val="101953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in the Old Testament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“old testament” is the law of Moses, or the law of God given through Moses to the nation of Israel.</a:t>
            </a:r>
          </a:p>
          <a:p>
            <a:r>
              <a:rPr lang="en-US" dirty="0" smtClean="0"/>
              <a:t>The covenant with Israel, given at Sinai, became “old” at the cross when it was fulfilled and taken out of the way (Matthew 5:17, Colossians 2:14).</a:t>
            </a:r>
          </a:p>
          <a:p>
            <a:r>
              <a:rPr lang="en-US" dirty="0" smtClean="0"/>
              <a:t>The apostle John wrote, “For the law was given by Moses, but grace and truth came by Jesus Christ” (John 1:17).</a:t>
            </a:r>
          </a:p>
          <a:p>
            <a:r>
              <a:rPr lang="en-US" dirty="0" smtClean="0"/>
              <a:t>This text has been taken to mean that the New Testament contains no law and that the Old Testament contained no grace.</a:t>
            </a:r>
          </a:p>
          <a:p>
            <a:r>
              <a:rPr lang="en-US" dirty="0" smtClean="0"/>
              <a:t>Paul wrote, “For the law of the Spirit of life in Christ Jesus hath made me free from the law of sin and death” (Romans 8:2).</a:t>
            </a:r>
          </a:p>
          <a:p>
            <a:r>
              <a:rPr lang="en-US" dirty="0" smtClean="0"/>
              <a:t>The new covenant in Christ does contain law!  Our </a:t>
            </a:r>
            <a:r>
              <a:rPr lang="en-US" dirty="0" err="1" smtClean="0"/>
              <a:t>Saviour</a:t>
            </a:r>
            <a:r>
              <a:rPr lang="en-US" dirty="0" smtClean="0"/>
              <a:t> said, “If you love me, keep my commandments” (John 14:15).</a:t>
            </a:r>
          </a:p>
          <a:p>
            <a:r>
              <a:rPr lang="en-US" dirty="0" smtClean="0"/>
              <a:t>On the other count Exodus 33:17 says, “And the Lord said unto Moses, I will do this thing also that thou hast spoken; for thou hast found grace in my sight, and I know thee by name.”</a:t>
            </a:r>
            <a:endParaRPr lang="en-US" dirty="0"/>
          </a:p>
        </p:txBody>
      </p:sp>
    </p:spTree>
    <p:extLst>
      <p:ext uri="{BB962C8B-B14F-4D97-AF65-F5344CB8AC3E}">
        <p14:creationId xmlns:p14="http://schemas.microsoft.com/office/powerpoint/2010/main" val="258044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Grace in the Old Testament – Patriarchal Age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was grace in the Patriarchal age (from Adam to Moses).</a:t>
            </a:r>
          </a:p>
          <a:p>
            <a:r>
              <a:rPr lang="en-US" dirty="0" smtClean="0"/>
              <a:t>The Bible clearly states in Genesis 6:8 that, “Noah found grace in the eyes of the Lord.”</a:t>
            </a:r>
          </a:p>
          <a:p>
            <a:r>
              <a:rPr lang="en-US" dirty="0" smtClean="0"/>
              <a:t>The writer of the book of Hebrews said, “By faith, Noah, being warned of God of things not seen as yet, moved with fear, prepared an ark to the saving of his house; by which he condemned the world, and became heir of the righteousness which is by faith” (Hebrews 11:7).</a:t>
            </a:r>
          </a:p>
          <a:p>
            <a:r>
              <a:rPr lang="en-US" dirty="0" smtClean="0"/>
              <a:t>When Lot, Abraham’s nephew, was taken from the city of Sodom by the angels, he said, “Behold now, they servant hath found grace in thy sight, and thou hast magnified thy mercy, which thou hast </a:t>
            </a:r>
            <a:r>
              <a:rPr lang="en-US" dirty="0" err="1" smtClean="0"/>
              <a:t>shewed</a:t>
            </a:r>
            <a:r>
              <a:rPr lang="en-US" dirty="0" smtClean="0"/>
              <a:t> unto me in saving my life” (Genesis 19:19).</a:t>
            </a:r>
          </a:p>
        </p:txBody>
      </p:sp>
    </p:spTree>
    <p:extLst>
      <p:ext uri="{BB962C8B-B14F-4D97-AF65-F5344CB8AC3E}">
        <p14:creationId xmlns:p14="http://schemas.microsoft.com/office/powerpoint/2010/main" val="164201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Grace in the Old Testament – Mosaic 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was grace in the </a:t>
            </a:r>
            <a:r>
              <a:rPr lang="en-US" dirty="0" err="1" smtClean="0"/>
              <a:t>Mosaical</a:t>
            </a:r>
            <a:r>
              <a:rPr lang="en-US" dirty="0" smtClean="0"/>
              <a:t> age (from Moses to the cross of Christ).</a:t>
            </a:r>
          </a:p>
          <a:p>
            <a:r>
              <a:rPr lang="en-US" dirty="0" smtClean="0"/>
              <a:t>The Psalmist said, “For their heart was not right with him, neither were they </a:t>
            </a:r>
            <a:r>
              <a:rPr lang="en-US" dirty="0" err="1" smtClean="0"/>
              <a:t>stedfast</a:t>
            </a:r>
            <a:r>
              <a:rPr lang="en-US" dirty="0" smtClean="0"/>
              <a:t> in his covenant.  But he, being full of compassion, forgave their iniquity, and destroyed them not; yea, many a time he turned his anger away, and did not stir up all his wrath” (Psalm 78:37-38).</a:t>
            </a:r>
          </a:p>
          <a:p>
            <a:r>
              <a:rPr lang="en-US" dirty="0" smtClean="0"/>
              <a:t>But for grace, Israel would have perished at Sinai!</a:t>
            </a:r>
          </a:p>
          <a:p>
            <a:r>
              <a:rPr lang="en-US" dirty="0" smtClean="0"/>
              <a:t>“The people which were left of the sword found grace in the wilderness; even Israel, when I went to cause him rest” (Jeremiah 31:2).</a:t>
            </a:r>
          </a:p>
          <a:p>
            <a:endParaRPr lang="en-US" dirty="0"/>
          </a:p>
        </p:txBody>
      </p:sp>
    </p:spTree>
    <p:extLst>
      <p:ext uri="{BB962C8B-B14F-4D97-AF65-F5344CB8AC3E}">
        <p14:creationId xmlns:p14="http://schemas.microsoft.com/office/powerpoint/2010/main" val="258044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 Defined</a:t>
            </a:r>
            <a:endParaRPr lang="en-US" dirty="0"/>
          </a:p>
        </p:txBody>
      </p:sp>
      <p:sp>
        <p:nvSpPr>
          <p:cNvPr id="3" name="Content Placeholder 2"/>
          <p:cNvSpPr>
            <a:spLocks noGrp="1"/>
          </p:cNvSpPr>
          <p:nvPr>
            <p:ph idx="1"/>
          </p:nvPr>
        </p:nvSpPr>
        <p:spPr>
          <a:xfrm>
            <a:off x="304800" y="1600200"/>
            <a:ext cx="8534400" cy="4800600"/>
          </a:xfrm>
        </p:spPr>
        <p:txBody>
          <a:bodyPr>
            <a:normAutofit fontScale="92500" lnSpcReduction="10000"/>
          </a:bodyPr>
          <a:lstStyle/>
          <a:p>
            <a:r>
              <a:rPr lang="en-US" dirty="0" smtClean="0"/>
              <a:t>Abuses of grace</a:t>
            </a:r>
          </a:p>
          <a:p>
            <a:pPr lvl="1"/>
            <a:r>
              <a:rPr lang="en-US" dirty="0" smtClean="0"/>
              <a:t>False restrictions, making laws where God did not make them and requiring things which God does not require (Acts 15, Jeremiah 23:32, Proverbs 30:5-6, Galatians 1:8-9, Revelation 22:18-19).</a:t>
            </a:r>
          </a:p>
          <a:p>
            <a:pPr lvl="1"/>
            <a:r>
              <a:rPr lang="en-US" dirty="0" smtClean="0"/>
              <a:t>Some lift restrictions God has placed on grace (Romans 6:1)</a:t>
            </a:r>
          </a:p>
          <a:p>
            <a:r>
              <a:rPr lang="en-US" dirty="0" smtClean="0"/>
              <a:t>Commonly defined as:</a:t>
            </a:r>
          </a:p>
          <a:p>
            <a:pPr lvl="1"/>
            <a:r>
              <a:rPr lang="en-US" dirty="0" smtClean="0"/>
              <a:t>Unmerited favor</a:t>
            </a:r>
          </a:p>
          <a:p>
            <a:pPr lvl="1"/>
            <a:r>
              <a:rPr lang="en-US" dirty="0" smtClean="0"/>
              <a:t>Unmerited love and favor of God toward man</a:t>
            </a:r>
          </a:p>
          <a:p>
            <a:pPr lvl="1"/>
            <a:r>
              <a:rPr lang="en-US" dirty="0" smtClean="0"/>
              <a:t>Divine influence acting in man to make him pure and morally strong</a:t>
            </a:r>
          </a:p>
          <a:p>
            <a:pPr lvl="1"/>
            <a:r>
              <a:rPr lang="en-US" dirty="0" smtClean="0"/>
              <a:t>God’s gift to man which was not, and could not be, merited.</a:t>
            </a:r>
          </a:p>
          <a:p>
            <a:pPr lvl="1"/>
            <a:r>
              <a:rPr lang="en-US" dirty="0" smtClean="0"/>
              <a:t>“God’s Riches At Christ’s Expense”</a:t>
            </a:r>
            <a:endParaRPr lang="en-US" dirty="0"/>
          </a:p>
        </p:txBody>
      </p:sp>
    </p:spTree>
    <p:extLst>
      <p:ext uri="{BB962C8B-B14F-4D97-AF65-F5344CB8AC3E}">
        <p14:creationId xmlns:p14="http://schemas.microsoft.com/office/powerpoint/2010/main" val="312744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Grace in the Old Testament – Forgiveness in the Old Testament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Forgiveness is only possible where grace exists.</a:t>
            </a:r>
          </a:p>
          <a:p>
            <a:r>
              <a:rPr lang="en-US" dirty="0" smtClean="0"/>
              <a:t>We have record of the promise of forgiveness, “If my people, which are called by my name, shall humble themselves, and pray, and seek my face, and turn from their wicked ways; then I will hear from heaven, and will forgive their sin, and will heal their land” (2 Chronicles 7:14).</a:t>
            </a:r>
          </a:p>
          <a:p>
            <a:r>
              <a:rPr lang="en-US" dirty="0" smtClean="0"/>
              <a:t>We also have record of forgiveness, “Pardon, I beseech thee, the iniquity of this people according to the greatness of thy mercy, and as thou hast forgiven this people, from Egypt even until now.  And the Lord said, I have pardoned according to thy word: but as truly as I live, all the earth shall be filled with the glory of the Lord” (Numbers 14:19-21).</a:t>
            </a:r>
          </a:p>
          <a:p>
            <a:r>
              <a:rPr lang="en-US" dirty="0" smtClean="0"/>
              <a:t>The cross was in view when forgiveness was granted.</a:t>
            </a:r>
          </a:p>
        </p:txBody>
      </p:sp>
    </p:spTree>
    <p:extLst>
      <p:ext uri="{BB962C8B-B14F-4D97-AF65-F5344CB8AC3E}">
        <p14:creationId xmlns:p14="http://schemas.microsoft.com/office/powerpoint/2010/main" val="359754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Grace in the Old Testament – Forgiveness in the Old Testament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Forgiveness was promised at the shedding of the blood of animals (Leviticus 6:1-7), but the blood of animals was not sufficient (Hebrews 10:1-4</a:t>
            </a:r>
            <a:r>
              <a:rPr lang="en-US" dirty="0" smtClean="0"/>
              <a:t>).</a:t>
            </a:r>
          </a:p>
          <a:p>
            <a:r>
              <a:rPr lang="en-US" dirty="0" smtClean="0"/>
              <a:t>God had something more (not something else) in view.</a:t>
            </a:r>
          </a:p>
          <a:p>
            <a:r>
              <a:rPr lang="en-US" dirty="0" smtClean="0"/>
              <a:t>Micah wrote, “Wherewith shall I come before the Lord, and bow myself before the high God?  Shall I come before him with burnt offerings, with calves of a year old?  Will the Lord be pleased with thousands of rams, or with ten thousands of rivers of oil?  Shall I give my firstborn for my transgression, the fruit of my body for the sin of my soul?  He hath </a:t>
            </a:r>
            <a:r>
              <a:rPr lang="en-US" dirty="0" err="1" smtClean="0"/>
              <a:t>shewed</a:t>
            </a:r>
            <a:r>
              <a:rPr lang="en-US" dirty="0" smtClean="0"/>
              <a:t> thee, o man, what is good; and what doth the Lord require of thee, but to do justly, and to love mercy, and to walk humbly with thy God?” (Micah 6:6-8).</a:t>
            </a:r>
          </a:p>
          <a:p>
            <a:r>
              <a:rPr lang="en-US" dirty="0" smtClean="0"/>
              <a:t>The blood sacrifices were merely the figure of the blood sacrifice to come.  Spiritual characteristics had to accompany the sacrifices then, looking forward, as they must accompany our service to God, and appropriation of the blood of the cross now, looking back.</a:t>
            </a:r>
            <a:endParaRPr lang="en-US" dirty="0"/>
          </a:p>
          <a:p>
            <a:endParaRPr lang="en-US" dirty="0"/>
          </a:p>
        </p:txBody>
      </p:sp>
    </p:spTree>
    <p:extLst>
      <p:ext uri="{BB962C8B-B14F-4D97-AF65-F5344CB8AC3E}">
        <p14:creationId xmlns:p14="http://schemas.microsoft.com/office/powerpoint/2010/main" val="359754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Grace in the Old Testament – Benefits of the Cross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Hebrews 9:15 says, “And for this cause he is the mediator of the new testament, that by means of death, for the redemption of the transgressions that were under the first testament, they which are called might receive the promise of eternal inheritance.”</a:t>
            </a:r>
          </a:p>
          <a:p>
            <a:r>
              <a:rPr lang="en-US" dirty="0" smtClean="0"/>
              <a:t>Grace was present, and available, before, during and after the law of Moses (so argue the scriptures in Romans, Galatians, Hebrews, etc.); the penalty for sin, all sin, being paid by Jesus Christ in his death on the cross (Jeremiah 31:34, Hebrews 10:10, Isaiah 53:5-6).</a:t>
            </a:r>
          </a:p>
          <a:p>
            <a:r>
              <a:rPr lang="en-US" dirty="0" smtClean="0"/>
              <a:t>Let us be thankful that we live on this side of the cross, where the emphasis is on grace; but let us not charge God with being uncaring, incapable of grace, in former times.  May he ever be praised for his “sufficient grace.”</a:t>
            </a:r>
            <a:endParaRPr lang="en-US" dirty="0"/>
          </a:p>
        </p:txBody>
      </p:sp>
    </p:spTree>
    <p:extLst>
      <p:ext uri="{BB962C8B-B14F-4D97-AF65-F5344CB8AC3E}">
        <p14:creationId xmlns:p14="http://schemas.microsoft.com/office/powerpoint/2010/main" val="101274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and Grace</a:t>
            </a:r>
            <a:endParaRPr lang="en-US" dirty="0"/>
          </a:p>
        </p:txBody>
      </p:sp>
      <p:sp>
        <p:nvSpPr>
          <p:cNvPr id="3" name="Content Placeholder 2"/>
          <p:cNvSpPr>
            <a:spLocks noGrp="1"/>
          </p:cNvSpPr>
          <p:nvPr>
            <p:ph idx="1"/>
          </p:nvPr>
        </p:nvSpPr>
        <p:spPr/>
        <p:txBody>
          <a:bodyPr>
            <a:normAutofit/>
          </a:bodyPr>
          <a:lstStyle/>
          <a:p>
            <a:r>
              <a:rPr lang="en-US" dirty="0" smtClean="0"/>
              <a:t>The phrases “by grace ye are saved” (Ephesians 2:5) and “the Lord added to the church daily such as should be saved” (Acts 2:47) clearly affirm that a close relationship between the church and grace does exist.</a:t>
            </a:r>
          </a:p>
          <a:p>
            <a:r>
              <a:rPr lang="en-US" dirty="0" smtClean="0"/>
              <a:t>The “saved” are both recipients of grace and members of the church and both by divine action.</a:t>
            </a:r>
          </a:p>
          <a:p>
            <a:r>
              <a:rPr lang="en-US" dirty="0" smtClean="0"/>
              <a:t>One cannot be saved without being a member of the church.</a:t>
            </a:r>
          </a:p>
        </p:txBody>
      </p:sp>
    </p:spTree>
    <p:extLst>
      <p:ext uri="{BB962C8B-B14F-4D97-AF65-F5344CB8AC3E}">
        <p14:creationId xmlns:p14="http://schemas.microsoft.com/office/powerpoint/2010/main" val="93913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and Grace – Product of Grace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church is a product of grace.  It is the grace of God that motivated the provision of the plan, the </a:t>
            </a:r>
            <a:r>
              <a:rPr lang="en-US" b="1" i="1" u="sng" dirty="0" smtClean="0"/>
              <a:t>promise</a:t>
            </a:r>
            <a:r>
              <a:rPr lang="en-US" dirty="0" smtClean="0"/>
              <a:t>, the </a:t>
            </a:r>
            <a:r>
              <a:rPr lang="en-US" b="1" i="1" u="sng" dirty="0" smtClean="0"/>
              <a:t>price</a:t>
            </a:r>
            <a:r>
              <a:rPr lang="en-US" dirty="0" smtClean="0"/>
              <a:t>, and the </a:t>
            </a:r>
            <a:r>
              <a:rPr lang="en-US" b="1" i="1" u="sng" dirty="0" smtClean="0"/>
              <a:t>proclamation</a:t>
            </a:r>
            <a:r>
              <a:rPr lang="en-US" dirty="0" smtClean="0"/>
              <a:t>, all of which, working together, fulfilled the purpose.</a:t>
            </a:r>
          </a:p>
          <a:p>
            <a:r>
              <a:rPr lang="en-US" dirty="0" smtClean="0"/>
              <a:t>God’s plan for the church began before creation (Ephesians 3:9-11).</a:t>
            </a:r>
          </a:p>
          <a:p>
            <a:r>
              <a:rPr lang="en-US" dirty="0" smtClean="0"/>
              <a:t>The provision of this plan began to unfold when he revealed to his holy apostles and prophets, by the Spirit, “that the Gentiles should be </a:t>
            </a:r>
            <a:r>
              <a:rPr lang="en-US" dirty="0" err="1" smtClean="0"/>
              <a:t>fellowheirs</a:t>
            </a:r>
            <a:r>
              <a:rPr lang="en-US" dirty="0" smtClean="0"/>
              <a:t>, and of the same body, and partakers of his </a:t>
            </a:r>
            <a:r>
              <a:rPr lang="en-US" b="1" i="1" u="sng" dirty="0" smtClean="0"/>
              <a:t>promise</a:t>
            </a:r>
            <a:r>
              <a:rPr lang="en-US" dirty="0" smtClean="0"/>
              <a:t> in Christ by the gospel” (Ephesians 3:6).</a:t>
            </a:r>
          </a:p>
          <a:p>
            <a:r>
              <a:rPr lang="en-US" dirty="0" smtClean="0"/>
              <a:t>Of the provision Peter wrote, “But ye are a chosen generation, a royal priesthood, an holy nation, a peculiar people; that ye should show forth the praises of him who hath called you out of darkness into his marvelous light: which in time past were not a people, but now are the people of God: which had not obtained mercy, but now have obtained mercy” (1 Peter 2:9-10).</a:t>
            </a:r>
            <a:endParaRPr lang="en-US" dirty="0"/>
          </a:p>
        </p:txBody>
      </p:sp>
    </p:spTree>
    <p:extLst>
      <p:ext uri="{BB962C8B-B14F-4D97-AF65-F5344CB8AC3E}">
        <p14:creationId xmlns:p14="http://schemas.microsoft.com/office/powerpoint/2010/main" val="93913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and Grace – Product of Grace</a:t>
            </a:r>
            <a:endParaRPr lang="en-US" dirty="0"/>
          </a:p>
        </p:txBody>
      </p:sp>
      <p:sp>
        <p:nvSpPr>
          <p:cNvPr id="3" name="Content Placeholder 2"/>
          <p:cNvSpPr>
            <a:spLocks noGrp="1"/>
          </p:cNvSpPr>
          <p:nvPr>
            <p:ph idx="1"/>
          </p:nvPr>
        </p:nvSpPr>
        <p:spPr/>
        <p:txBody>
          <a:bodyPr>
            <a:normAutofit fontScale="92500"/>
          </a:bodyPr>
          <a:lstStyle/>
          <a:p>
            <a:r>
              <a:rPr lang="en-US" dirty="0" smtClean="0"/>
              <a:t>The prophets Isaiah (Isaiah 2:2-4), Micah (Micah 4:1-2), Daniel (Daniel 2:44), Nathan (2 Samuel 7:12-16), and David (Psalms 2:6-8) all spoke of the coming kingdom, or church, to be established by the Messiah.</a:t>
            </a:r>
          </a:p>
          <a:p>
            <a:r>
              <a:rPr lang="en-US" dirty="0" smtClean="0"/>
              <a:t>When Jesus made the </a:t>
            </a:r>
            <a:r>
              <a:rPr lang="en-US" b="1" i="1" u="sng" dirty="0" smtClean="0"/>
              <a:t>promise</a:t>
            </a:r>
            <a:r>
              <a:rPr lang="en-US" dirty="0" smtClean="0"/>
              <a:t>, “upon this rock I will build my church” (Matthew 16:18), he was promising the same thing God had promised through the prophets.</a:t>
            </a:r>
          </a:p>
          <a:p>
            <a:r>
              <a:rPr lang="en-US" dirty="0" smtClean="0"/>
              <a:t>The </a:t>
            </a:r>
            <a:r>
              <a:rPr lang="en-US" b="1" i="1" u="sng" dirty="0" smtClean="0"/>
              <a:t>promise</a:t>
            </a:r>
            <a:r>
              <a:rPr lang="en-US" dirty="0" smtClean="0"/>
              <a:t> to build the church was an announcement of the coming of grace for all men!</a:t>
            </a:r>
            <a:endParaRPr lang="en-US" dirty="0"/>
          </a:p>
        </p:txBody>
      </p:sp>
    </p:spTree>
    <p:extLst>
      <p:ext uri="{BB962C8B-B14F-4D97-AF65-F5344CB8AC3E}">
        <p14:creationId xmlns:p14="http://schemas.microsoft.com/office/powerpoint/2010/main" val="93913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and Grace – Product of Grace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writer of Hebrews calls our attention to Jesus by pointing out that it was God’s will “that he, by the grace of God, should taste death for every man” (Hebrews 2:9).</a:t>
            </a:r>
          </a:p>
          <a:p>
            <a:r>
              <a:rPr lang="en-US" dirty="0" smtClean="0"/>
              <a:t>The church “was purchased with his own blood” (Acts 20:28).</a:t>
            </a:r>
          </a:p>
          <a:p>
            <a:r>
              <a:rPr lang="en-US" dirty="0" smtClean="0"/>
              <a:t>It is for this reason that Paul reminds us, “For ye are bought with a price: therefore glorify God in your body, and in your spirit, which are God’s” (I Corinthians 6:20).</a:t>
            </a:r>
          </a:p>
          <a:p>
            <a:r>
              <a:rPr lang="en-US" dirty="0"/>
              <a:t> </a:t>
            </a:r>
            <a:r>
              <a:rPr lang="en-US" dirty="0" smtClean="0"/>
              <a:t>Nothing but the blood of Jesus could fulfill the demands of justice.  It was a sacrifice that had to be divinely offered, a </a:t>
            </a:r>
            <a:r>
              <a:rPr lang="en-US" b="1" i="1" u="sng" dirty="0" smtClean="0"/>
              <a:t>price</a:t>
            </a:r>
            <a:r>
              <a:rPr lang="en-US" dirty="0" smtClean="0"/>
              <a:t> that had to be divinely paid, and it was.</a:t>
            </a:r>
          </a:p>
          <a:p>
            <a:endParaRPr lang="en-US" dirty="0"/>
          </a:p>
        </p:txBody>
      </p:sp>
    </p:spTree>
    <p:extLst>
      <p:ext uri="{BB962C8B-B14F-4D97-AF65-F5344CB8AC3E}">
        <p14:creationId xmlns:p14="http://schemas.microsoft.com/office/powerpoint/2010/main" val="93913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and Grace – Product of Grace</a:t>
            </a:r>
            <a:endParaRPr lang="en-US" dirty="0"/>
          </a:p>
        </p:txBody>
      </p:sp>
      <p:sp>
        <p:nvSpPr>
          <p:cNvPr id="3" name="Content Placeholder 2"/>
          <p:cNvSpPr>
            <a:spLocks noGrp="1"/>
          </p:cNvSpPr>
          <p:nvPr>
            <p:ph idx="1"/>
          </p:nvPr>
        </p:nvSpPr>
        <p:spPr/>
        <p:txBody>
          <a:bodyPr>
            <a:normAutofit/>
          </a:bodyPr>
          <a:lstStyle/>
          <a:p>
            <a:r>
              <a:rPr lang="en-US" dirty="0" smtClean="0"/>
              <a:t>It was also the grace of God that provided the </a:t>
            </a:r>
            <a:r>
              <a:rPr lang="en-US" b="1" i="1" u="sng" dirty="0" smtClean="0"/>
              <a:t>proclamation.</a:t>
            </a:r>
            <a:endParaRPr lang="en-US" dirty="0" smtClean="0"/>
          </a:p>
          <a:p>
            <a:r>
              <a:rPr lang="en-US" dirty="0" smtClean="0"/>
              <a:t>As Paul saying farewell to the Ephesians elders at Miletus he said, “And now, brethren, I commend you to God, and to the word of his grace, which is able to build you up, and to give you an inheritance among all them which are sanctified” (Acts 20:32).</a:t>
            </a:r>
            <a:endParaRPr lang="en-US" dirty="0"/>
          </a:p>
        </p:txBody>
      </p:sp>
    </p:spTree>
    <p:extLst>
      <p:ext uri="{BB962C8B-B14F-4D97-AF65-F5344CB8AC3E}">
        <p14:creationId xmlns:p14="http://schemas.microsoft.com/office/powerpoint/2010/main" val="93913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and Grace – Evidence of Grace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To believe that people of all nations could be brought together into one body and enjoy peace in that association would surely stagger the imagination of the man.  And yet it happened!</a:t>
            </a:r>
          </a:p>
          <a:p>
            <a:r>
              <a:rPr lang="en-US" dirty="0" smtClean="0"/>
              <a:t>This is the purpose of Paul’s statement, “to the intent that now unto the principalities and powers in heavenly places might be known by the church the manifold wisdom of God” (Ephesians 3:10).</a:t>
            </a:r>
          </a:p>
          <a:p>
            <a:r>
              <a:rPr lang="en-US" dirty="0" smtClean="0"/>
              <a:t>In Acts 11:19-23, Luke records these words, “Now they which were scattered abroad upon the persecution that arose about Stephen traveled as far as Phoenicia, and Cyprus, and Antioch, preaching the word to none but unto the Jews only.  And some of them were men of Cyprus and Cyrene, which, when they were come to Antioch, </a:t>
            </a:r>
            <a:r>
              <a:rPr lang="en-US" dirty="0" err="1" smtClean="0"/>
              <a:t>spake</a:t>
            </a:r>
            <a:r>
              <a:rPr lang="en-US" dirty="0" smtClean="0"/>
              <a:t> unto the Grecians,  preaching the Lord Jesus.  And the hand of the Lord was with them: and a great number believed, and turned unto the Lord.  The tidings of these things came unto the ears of the church which was in Jerusalem: and they sent forth Barnabas, the he should go to Antioch.  Who, when he came, and had seen the grace of God, was glad, and exhorted them all, that with purpose of heart they would cleave unto the Lord.” </a:t>
            </a:r>
          </a:p>
        </p:txBody>
      </p:sp>
    </p:spTree>
    <p:extLst>
      <p:ext uri="{BB962C8B-B14F-4D97-AF65-F5344CB8AC3E}">
        <p14:creationId xmlns:p14="http://schemas.microsoft.com/office/powerpoint/2010/main" val="179707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Abuses of Grace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Calvinism: T-U-L-I-P</a:t>
            </a:r>
          </a:p>
          <a:p>
            <a:pPr lvl="1"/>
            <a:r>
              <a:rPr lang="en-US" b="1" dirty="0" smtClean="0"/>
              <a:t>T</a:t>
            </a:r>
            <a:r>
              <a:rPr lang="en-US" dirty="0" smtClean="0"/>
              <a:t>otal </a:t>
            </a:r>
            <a:r>
              <a:rPr lang="en-US" dirty="0"/>
              <a:t>depravity</a:t>
            </a:r>
          </a:p>
          <a:p>
            <a:pPr lvl="1"/>
            <a:r>
              <a:rPr lang="en-US" b="1" dirty="0"/>
              <a:t>U</a:t>
            </a:r>
            <a:r>
              <a:rPr lang="en-US" dirty="0"/>
              <a:t>nconditional election</a:t>
            </a:r>
          </a:p>
          <a:p>
            <a:pPr lvl="1"/>
            <a:r>
              <a:rPr lang="en-US" b="1" dirty="0"/>
              <a:t>L</a:t>
            </a:r>
            <a:r>
              <a:rPr lang="en-US" dirty="0"/>
              <a:t>imited atonement</a:t>
            </a:r>
          </a:p>
          <a:p>
            <a:pPr lvl="1"/>
            <a:r>
              <a:rPr lang="en-US" b="1" dirty="0"/>
              <a:t>I</a:t>
            </a:r>
            <a:r>
              <a:rPr lang="en-US" dirty="0"/>
              <a:t>rresistible grace</a:t>
            </a:r>
          </a:p>
          <a:p>
            <a:pPr lvl="1"/>
            <a:r>
              <a:rPr lang="en-US" b="1" dirty="0"/>
              <a:t>P</a:t>
            </a:r>
            <a:r>
              <a:rPr lang="en-US" dirty="0"/>
              <a:t>erseverance of the </a:t>
            </a:r>
            <a:r>
              <a:rPr lang="en-US" dirty="0" smtClean="0"/>
              <a:t>saints</a:t>
            </a:r>
          </a:p>
          <a:p>
            <a:r>
              <a:rPr lang="en-US" dirty="0" smtClean="0"/>
              <a:t>“Join the church of your choice” is a common expression.</a:t>
            </a:r>
          </a:p>
          <a:p>
            <a:r>
              <a:rPr lang="en-US" dirty="0" smtClean="0"/>
              <a:t>The very spirit that permits denominations to exist is anti-grace.  God’s will is that we be “all one in Christ Jesus (Galatians 3:28).  He sent his son to die that he might “gather together in one the children of God that were scattered abroad” (John 11:52).  Jesus prayed for those who believed on him through the apostles’ word, “that they all may be one” (John 17:21).  How can one please the “God of Grace” while practicing that which destroys his plan for unity?  How can one receive the gift while showing utter disregard and disrespect for the will of the giver?</a:t>
            </a:r>
          </a:p>
        </p:txBody>
      </p:sp>
    </p:spTree>
    <p:extLst>
      <p:ext uri="{BB962C8B-B14F-4D97-AF65-F5344CB8AC3E}">
        <p14:creationId xmlns:p14="http://schemas.microsoft.com/office/powerpoint/2010/main" val="220199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 Defined</a:t>
            </a:r>
            <a:endParaRPr lang="en-US" dirty="0"/>
          </a:p>
        </p:txBody>
      </p:sp>
      <p:sp>
        <p:nvSpPr>
          <p:cNvPr id="3" name="Content Placeholder 2"/>
          <p:cNvSpPr>
            <a:spLocks noGrp="1"/>
          </p:cNvSpPr>
          <p:nvPr>
            <p:ph idx="1"/>
          </p:nvPr>
        </p:nvSpPr>
        <p:spPr/>
        <p:txBody>
          <a:bodyPr>
            <a:normAutofit/>
          </a:bodyPr>
          <a:lstStyle/>
          <a:p>
            <a:r>
              <a:rPr lang="en-US" dirty="0" smtClean="0"/>
              <a:t>What grace is not</a:t>
            </a:r>
          </a:p>
          <a:p>
            <a:pPr lvl="1"/>
            <a:r>
              <a:rPr lang="en-US" dirty="0" smtClean="0"/>
              <a:t>Grace is not law.</a:t>
            </a:r>
          </a:p>
          <a:p>
            <a:pPr lvl="1"/>
            <a:r>
              <a:rPr lang="en-US" dirty="0" smtClean="0"/>
              <a:t>Grace is not license.</a:t>
            </a:r>
          </a:p>
          <a:p>
            <a:pPr lvl="1"/>
            <a:r>
              <a:rPr lang="en-US" dirty="0" smtClean="0"/>
              <a:t>Grace is not salvation.</a:t>
            </a:r>
          </a:p>
          <a:p>
            <a:pPr lvl="1"/>
            <a:r>
              <a:rPr lang="en-US" dirty="0" smtClean="0"/>
              <a:t>Grace is not mercy.</a:t>
            </a:r>
          </a:p>
          <a:p>
            <a:pPr lvl="1"/>
            <a:r>
              <a:rPr lang="en-US" dirty="0" smtClean="0"/>
              <a:t>Grace is not unconditionally received.</a:t>
            </a:r>
          </a:p>
          <a:p>
            <a:pPr lvl="1"/>
            <a:r>
              <a:rPr lang="en-US" dirty="0" smtClean="0"/>
              <a:t>Grace is not unconditionally retained.</a:t>
            </a:r>
          </a:p>
          <a:p>
            <a:r>
              <a:rPr lang="en-US" dirty="0" smtClean="0"/>
              <a:t>Grace is God’s love in action!</a:t>
            </a:r>
            <a:endParaRPr lang="en-US" dirty="0"/>
          </a:p>
        </p:txBody>
      </p:sp>
    </p:spTree>
    <p:extLst>
      <p:ext uri="{BB962C8B-B14F-4D97-AF65-F5344CB8AC3E}">
        <p14:creationId xmlns:p14="http://schemas.microsoft.com/office/powerpoint/2010/main" val="291147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a:t>For by grace are ye saved through faith; and that not of yourselves: it is the gift of God.  Not of works, lest any man should boast.  For we are his workmanship, created in Christ Jesus unto good works, which God hath before ordained that we should walk in </a:t>
            </a:r>
            <a:r>
              <a:rPr lang="en-US" dirty="0" smtClean="0"/>
              <a:t>them” (Ephesians 2:8-10). </a:t>
            </a:r>
          </a:p>
          <a:p>
            <a:r>
              <a:rPr lang="en-US" dirty="0" smtClean="0"/>
              <a:t>Let us be thankful for God’s grace (Colossians 3:15), and strive always to remain faithful to him who loved us and gave himself for us (Galatians 3:20).</a:t>
            </a:r>
            <a:endParaRPr lang="en-US" dirty="0"/>
          </a:p>
          <a:p>
            <a:endParaRPr lang="en-US" dirty="0"/>
          </a:p>
        </p:txBody>
      </p:sp>
    </p:spTree>
    <p:extLst>
      <p:ext uri="{BB962C8B-B14F-4D97-AF65-F5344CB8AC3E}">
        <p14:creationId xmlns:p14="http://schemas.microsoft.com/office/powerpoint/2010/main" val="7396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Source of Grace – Origin of Grace</a:t>
            </a:r>
            <a:endParaRPr lang="en-US" dirty="0"/>
          </a:p>
        </p:txBody>
      </p:sp>
      <p:sp>
        <p:nvSpPr>
          <p:cNvPr id="3" name="Content Placeholder 2"/>
          <p:cNvSpPr>
            <a:spLocks noGrp="1"/>
          </p:cNvSpPr>
          <p:nvPr>
            <p:ph idx="1"/>
          </p:nvPr>
        </p:nvSpPr>
        <p:spPr/>
        <p:txBody>
          <a:bodyPr/>
          <a:lstStyle/>
          <a:p>
            <a:r>
              <a:rPr lang="en-US" dirty="0" smtClean="0"/>
              <a:t>The ultimate source of grace is God, the Father.</a:t>
            </a:r>
          </a:p>
          <a:p>
            <a:r>
              <a:rPr lang="en-US" dirty="0" smtClean="0"/>
              <a:t>The phrase “grace of God” is found 24 times in the New Testament (i.e. Titus 2:11, Hebrews 2:9).</a:t>
            </a:r>
          </a:p>
          <a:p>
            <a:r>
              <a:rPr lang="en-US" dirty="0" smtClean="0"/>
              <a:t>Peter referred to the Father as “the God of all grace” (I Peter 5:10).</a:t>
            </a:r>
          </a:p>
          <a:p>
            <a:r>
              <a:rPr lang="en-US" dirty="0" smtClean="0"/>
              <a:t>Knowing this should encourage us to “come boldly unto the throne of grace, that we may obtain mercy, and find grace to help in time of need” (Hebrews 4:16).</a:t>
            </a:r>
          </a:p>
          <a:p>
            <a:endParaRPr lang="en-US" dirty="0"/>
          </a:p>
        </p:txBody>
      </p:sp>
    </p:spTree>
    <p:extLst>
      <p:ext uri="{BB962C8B-B14F-4D97-AF65-F5344CB8AC3E}">
        <p14:creationId xmlns:p14="http://schemas.microsoft.com/office/powerpoint/2010/main" val="306980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Source of Grace – Grace Through Christ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Grace also comes to us from, and through, the Son of God, Jesus Christ our Lord.</a:t>
            </a:r>
          </a:p>
          <a:p>
            <a:r>
              <a:rPr lang="en-US" dirty="0" smtClean="0"/>
              <a:t>Paul stated in Romans 1:7, “Grace to you, and peace from God our Father, and the Lord Jesus Christ.”</a:t>
            </a:r>
          </a:p>
          <a:p>
            <a:r>
              <a:rPr lang="en-US" dirty="0" smtClean="0"/>
              <a:t>The apostle John declared, “For the law came by Moses, but grace and truth by Jesus Christ” (John 1:17).</a:t>
            </a:r>
          </a:p>
          <a:p>
            <a:r>
              <a:rPr lang="en-US" dirty="0"/>
              <a:t>Paul’s wish, “Brethren, the grace of our Lord Jesus Christ be with your spirit” (Galatians 6:18) was an expression of good-will and desire for their blessing. </a:t>
            </a:r>
          </a:p>
        </p:txBody>
      </p:sp>
    </p:spTree>
    <p:extLst>
      <p:ext uri="{BB962C8B-B14F-4D97-AF65-F5344CB8AC3E}">
        <p14:creationId xmlns:p14="http://schemas.microsoft.com/office/powerpoint/2010/main" val="341168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Source of Grace – Grace Through the Bible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Grace comes to us through the word of God, the Bible.</a:t>
            </a:r>
          </a:p>
          <a:p>
            <a:r>
              <a:rPr lang="en-US" dirty="0" smtClean="0"/>
              <a:t>Paul, in closing his earthly fellowship with some Christians at Miletus, said; “And now brethren, I commend you to God, and to the </a:t>
            </a:r>
            <a:r>
              <a:rPr lang="en-US" b="1" i="1" u="sng" dirty="0" smtClean="0"/>
              <a:t>word of his grace</a:t>
            </a:r>
            <a:r>
              <a:rPr lang="en-US" dirty="0" smtClean="0"/>
              <a:t>, which is able to build you up, and to give you an inheritance among all them which are sanctified” (Acts 20:32).</a:t>
            </a:r>
          </a:p>
          <a:p>
            <a:r>
              <a:rPr lang="en-US" dirty="0" smtClean="0"/>
              <a:t>It is also called “</a:t>
            </a:r>
            <a:r>
              <a:rPr lang="en-US" b="1" i="1" u="sng" dirty="0" smtClean="0"/>
              <a:t>the word </a:t>
            </a:r>
            <a:r>
              <a:rPr lang="en-US" dirty="0" smtClean="0"/>
              <a:t>of his grace” in Acts 14:3.</a:t>
            </a:r>
          </a:p>
          <a:p>
            <a:r>
              <a:rPr lang="en-US" dirty="0" smtClean="0"/>
              <a:t>Grace reigns through righteousness (Romans 5:21) and </a:t>
            </a:r>
            <a:r>
              <a:rPr lang="en-US" b="1" i="1" u="sng" dirty="0" smtClean="0"/>
              <a:t>the gospel </a:t>
            </a:r>
            <a:r>
              <a:rPr lang="en-US" dirty="0" smtClean="0"/>
              <a:t>reveals the righteousness of God (Romans 1:16-17).</a:t>
            </a:r>
            <a:endParaRPr lang="en-US" dirty="0"/>
          </a:p>
        </p:txBody>
      </p:sp>
    </p:spTree>
    <p:extLst>
      <p:ext uri="{BB962C8B-B14F-4D97-AF65-F5344CB8AC3E}">
        <p14:creationId xmlns:p14="http://schemas.microsoft.com/office/powerpoint/2010/main" val="232794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Source of Grace – Grace Through People</a:t>
            </a:r>
            <a:endParaRPr lang="en-US" dirty="0"/>
          </a:p>
        </p:txBody>
      </p:sp>
      <p:sp>
        <p:nvSpPr>
          <p:cNvPr id="3" name="Content Placeholder 2"/>
          <p:cNvSpPr>
            <a:spLocks noGrp="1"/>
          </p:cNvSpPr>
          <p:nvPr>
            <p:ph idx="1"/>
          </p:nvPr>
        </p:nvSpPr>
        <p:spPr/>
        <p:txBody>
          <a:bodyPr>
            <a:normAutofit lnSpcReduction="10000"/>
          </a:bodyPr>
          <a:lstStyle/>
          <a:p>
            <a:r>
              <a:rPr lang="en-US" dirty="0" smtClean="0"/>
              <a:t>We cannot overlook the fact that grace comes to us as individuals through those people of God who practice what the word of God teaches.</a:t>
            </a:r>
          </a:p>
          <a:p>
            <a:r>
              <a:rPr lang="en-US" dirty="0" smtClean="0"/>
              <a:t>To teach the word of God is to open the way whereby the grace of God may do its work.</a:t>
            </a:r>
          </a:p>
          <a:p>
            <a:r>
              <a:rPr lang="en-US" dirty="0" smtClean="0"/>
              <a:t>To fail to teach the word of God is to withhold grace.</a:t>
            </a:r>
          </a:p>
          <a:p>
            <a:r>
              <a:rPr lang="en-US" dirty="0" smtClean="0"/>
              <a:t>Many hard hearts, and obstinate minds, have been penetrated by the good life of a godly man or woman (1 Peter 3:1-7).</a:t>
            </a:r>
            <a:endParaRPr lang="en-US" dirty="0"/>
          </a:p>
        </p:txBody>
      </p:sp>
    </p:spTree>
    <p:extLst>
      <p:ext uri="{BB962C8B-B14F-4D97-AF65-F5344CB8AC3E}">
        <p14:creationId xmlns:p14="http://schemas.microsoft.com/office/powerpoint/2010/main" val="149255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of Grace – To Temper Justice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God’s grace permits him to be “just, and the justifier of him which believeth in Jesus” (Romans 3:26).</a:t>
            </a:r>
          </a:p>
          <a:p>
            <a:pPr lvl="1"/>
            <a:r>
              <a:rPr lang="en-US" dirty="0" smtClean="0"/>
              <a:t>“All have sinned” (Romans 3:23)</a:t>
            </a:r>
          </a:p>
          <a:p>
            <a:pPr lvl="1"/>
            <a:r>
              <a:rPr lang="en-US" dirty="0" smtClean="0"/>
              <a:t>“The wages of sin is death” (Romans 6:23)</a:t>
            </a:r>
          </a:p>
          <a:p>
            <a:pPr lvl="1"/>
            <a:r>
              <a:rPr lang="en-US" dirty="0" smtClean="0"/>
              <a:t>Therefore, all are worthy of death; Justice demands it!</a:t>
            </a:r>
          </a:p>
          <a:p>
            <a:r>
              <a:rPr lang="en-US" dirty="0" smtClean="0"/>
              <a:t>However, grace provided the vicarious death of Jesus for all men (Hebrews 2:9).</a:t>
            </a:r>
          </a:p>
          <a:p>
            <a:r>
              <a:rPr lang="en-US" dirty="0" smtClean="0"/>
              <a:t>Paul was very plain on this point in Romans 3:23-26.</a:t>
            </a:r>
          </a:p>
          <a:p>
            <a:r>
              <a:rPr lang="en-US" dirty="0" smtClean="0"/>
              <a:t>With Paul we say, “Thanks be to God for his unspeakable gift (2 Corinthians 9:15).</a:t>
            </a:r>
            <a:endParaRPr lang="en-US" dirty="0"/>
          </a:p>
        </p:txBody>
      </p:sp>
    </p:spTree>
    <p:extLst>
      <p:ext uri="{BB962C8B-B14F-4D97-AF65-F5344CB8AC3E}">
        <p14:creationId xmlns:p14="http://schemas.microsoft.com/office/powerpoint/2010/main" val="411041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7348</TotalTime>
  <Words>9618</Words>
  <Application>Microsoft Office PowerPoint</Application>
  <PresentationFormat>On-screen Show (4:3)</PresentationFormat>
  <Paragraphs>413</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Apex</vt:lpstr>
      <vt:lpstr>A Study of the subject of grace</vt:lpstr>
      <vt:lpstr>Grace - Introduction</vt:lpstr>
      <vt:lpstr>Grace - Defined</vt:lpstr>
      <vt:lpstr>Grace - Defined</vt:lpstr>
      <vt:lpstr>The Source of Grace – Origin of Grace</vt:lpstr>
      <vt:lpstr>The Source of Grace – Grace Through Christ</vt:lpstr>
      <vt:lpstr>The Source of Grace – Grace Through the Bible</vt:lpstr>
      <vt:lpstr>The Source of Grace – Grace Through People</vt:lpstr>
      <vt:lpstr>The Purpose of Grace – To Temper Justice</vt:lpstr>
      <vt:lpstr>The Purpose of Grace – To Influence</vt:lpstr>
      <vt:lpstr>The Purpose of Grace – To Motivate</vt:lpstr>
      <vt:lpstr>The Purpose of Grace – To Strengthen</vt:lpstr>
      <vt:lpstr>The Purpose of Grace – For God’s Praise</vt:lpstr>
      <vt:lpstr>The Cost of Grace – Divine Side The Cost to the Father</vt:lpstr>
      <vt:lpstr>The Cost of Grace – Divine Side The Cost to the Son</vt:lpstr>
      <vt:lpstr>The Cost of Grace – Divine Side The Cost to the Son</vt:lpstr>
      <vt:lpstr>The Cost of Grace – Human Side The Cost to Man</vt:lpstr>
      <vt:lpstr>The Cost of Grace – Human Side The Cost to Man</vt:lpstr>
      <vt:lpstr>The Demands of Grace</vt:lpstr>
      <vt:lpstr>The Demands of Grace</vt:lpstr>
      <vt:lpstr>The Demands of Grace</vt:lpstr>
      <vt:lpstr>Standing in Grace</vt:lpstr>
      <vt:lpstr>Standing in Grace</vt:lpstr>
      <vt:lpstr>Grace and the Gospel</vt:lpstr>
      <vt:lpstr>Grace and the Gospel</vt:lpstr>
      <vt:lpstr>Grace and the Gospel</vt:lpstr>
      <vt:lpstr>Grace in the Old Testament</vt:lpstr>
      <vt:lpstr>Grace in the Old Testament – Patriarchal Age</vt:lpstr>
      <vt:lpstr>Grace in the Old Testament – Mosaic Age</vt:lpstr>
      <vt:lpstr>Grace in the Old Testament – Forgiveness in the Old Testament</vt:lpstr>
      <vt:lpstr>Grace in the Old Testament – Forgiveness in the Old Testament</vt:lpstr>
      <vt:lpstr>Grace in the Old Testament – Benefits of the Cross</vt:lpstr>
      <vt:lpstr>The Church and Grace</vt:lpstr>
      <vt:lpstr>The Church and Grace – Product of Grace</vt:lpstr>
      <vt:lpstr>The Church and Grace – Product of Grace</vt:lpstr>
      <vt:lpstr>The Church and Grace – Product of Grace</vt:lpstr>
      <vt:lpstr>The Church and Grace – Product of Grace</vt:lpstr>
      <vt:lpstr>The Church and Grace – Evidence of Grace</vt:lpstr>
      <vt:lpstr>Abuses of Grace</vt:lpstr>
      <vt:lpstr>Conclusion</vt:lpstr>
    </vt:vector>
  </TitlesOfParts>
  <Company>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the subject of grace</dc:title>
  <dc:creator>Sparrow, Glenn</dc:creator>
  <cp:lastModifiedBy>Sparrow, Glenn</cp:lastModifiedBy>
  <cp:revision>119</cp:revision>
  <cp:lastPrinted>2014-07-16T11:42:46Z</cp:lastPrinted>
  <dcterms:created xsi:type="dcterms:W3CDTF">2014-04-07T00:49:27Z</dcterms:created>
  <dcterms:modified xsi:type="dcterms:W3CDTF">2014-07-16T11:49:51Z</dcterms:modified>
</cp:coreProperties>
</file>